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notesMasterIdLst>
    <p:notesMasterId r:id="rId31"/>
  </p:notesMasterIdLst>
  <p:sldIdLst>
    <p:sldId id="314" r:id="rId2"/>
    <p:sldId id="308" r:id="rId3"/>
    <p:sldId id="258" r:id="rId4"/>
    <p:sldId id="313" r:id="rId5"/>
    <p:sldId id="291" r:id="rId6"/>
    <p:sldId id="340" r:id="rId7"/>
    <p:sldId id="336" r:id="rId8"/>
    <p:sldId id="295" r:id="rId9"/>
    <p:sldId id="327" r:id="rId10"/>
    <p:sldId id="328" r:id="rId11"/>
    <p:sldId id="334" r:id="rId12"/>
    <p:sldId id="341" r:id="rId13"/>
    <p:sldId id="325" r:id="rId14"/>
    <p:sldId id="323" r:id="rId15"/>
    <p:sldId id="324" r:id="rId16"/>
    <p:sldId id="329" r:id="rId17"/>
    <p:sldId id="330" r:id="rId18"/>
    <p:sldId id="332" r:id="rId19"/>
    <p:sldId id="322" r:id="rId20"/>
    <p:sldId id="335" r:id="rId21"/>
    <p:sldId id="342" r:id="rId22"/>
    <p:sldId id="331" r:id="rId23"/>
    <p:sldId id="333" r:id="rId24"/>
    <p:sldId id="337" r:id="rId25"/>
    <p:sldId id="318" r:id="rId26"/>
    <p:sldId id="310" r:id="rId27"/>
    <p:sldId id="296" r:id="rId28"/>
    <p:sldId id="321" r:id="rId29"/>
    <p:sldId id="339" r:id="rId30"/>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6600"/>
    <a:srgbClr val="FFFF99"/>
    <a:srgbClr val="CCCCFF"/>
    <a:srgbClr val="CCFF99"/>
    <a:srgbClr val="1A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84" autoAdjust="0"/>
    <p:restoredTop sz="67018" autoAdjust="0"/>
  </p:normalViewPr>
  <p:slideViewPr>
    <p:cSldViewPr snapToGrid="0">
      <p:cViewPr varScale="1">
        <p:scale>
          <a:sx n="77" d="100"/>
          <a:sy n="77" d="100"/>
        </p:scale>
        <p:origin x="1290" y="78"/>
      </p:cViewPr>
      <p:guideLst/>
    </p:cSldViewPr>
  </p:slideViewPr>
  <p:notesTextViewPr>
    <p:cViewPr>
      <p:scale>
        <a:sx n="1" d="1"/>
        <a:sy n="1" d="1"/>
      </p:scale>
      <p:origin x="0" y="0"/>
    </p:cViewPr>
  </p:notesTextViewPr>
  <p:notesViewPr>
    <p:cSldViewPr snapToGrid="0">
      <p:cViewPr varScale="1">
        <p:scale>
          <a:sx n="85" d="100"/>
          <a:sy n="85"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032" cy="469749"/>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09427" y="1"/>
            <a:ext cx="3066032" cy="469749"/>
          </a:xfrm>
          <a:prstGeom prst="rect">
            <a:avLst/>
          </a:prstGeom>
        </p:spPr>
        <p:txBody>
          <a:bodyPr vert="horz" lIns="92464" tIns="46232" rIns="92464" bIns="46232" rtlCol="0"/>
          <a:lstStyle>
            <a:lvl1pPr algn="r">
              <a:defRPr sz="1200"/>
            </a:lvl1pPr>
          </a:lstStyle>
          <a:p>
            <a:fld id="{4622E9B3-F7D0-4083-8886-317A56936E65}" type="datetimeFigureOut">
              <a:rPr lang="en-US" smtClean="0"/>
              <a:t>6/10/2021</a:t>
            </a:fld>
            <a:endParaRPr lang="en-US" dirty="0"/>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07546" y="4508956"/>
            <a:ext cx="5661983" cy="3689291"/>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9676"/>
            <a:ext cx="3066032" cy="469749"/>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9427" y="8899676"/>
            <a:ext cx="3066032" cy="469749"/>
          </a:xfrm>
          <a:prstGeom prst="rect">
            <a:avLst/>
          </a:prstGeom>
        </p:spPr>
        <p:txBody>
          <a:bodyPr vert="horz" lIns="92464" tIns="46232" rIns="92464" bIns="46232" rtlCol="0" anchor="b"/>
          <a:lstStyle>
            <a:lvl1pPr algn="r">
              <a:defRPr sz="1200"/>
            </a:lvl1pPr>
          </a:lstStyle>
          <a:p>
            <a:fld id="{532EA0E1-131F-4AE9-82BE-969ED1A37F39}" type="slidenum">
              <a:rPr lang="en-US" smtClean="0"/>
              <a:t>‹#›</a:t>
            </a:fld>
            <a:endParaRPr lang="en-US" dirty="0"/>
          </a:p>
        </p:txBody>
      </p:sp>
    </p:spTree>
    <p:extLst>
      <p:ext uri="{BB962C8B-B14F-4D97-AF65-F5344CB8AC3E}">
        <p14:creationId xmlns:p14="http://schemas.microsoft.com/office/powerpoint/2010/main" val="263358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nservationtools.org/libraries/1/library_items/1077-The-Economic-Benefits-of-Trai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244475"/>
            <a:ext cx="3900488" cy="2193925"/>
          </a:xfrm>
        </p:spPr>
      </p:sp>
      <p:sp>
        <p:nvSpPr>
          <p:cNvPr id="3" name="Notes Placeholder 2"/>
          <p:cNvSpPr>
            <a:spLocks noGrp="1"/>
          </p:cNvSpPr>
          <p:nvPr>
            <p:ph type="body" idx="1"/>
          </p:nvPr>
        </p:nvSpPr>
        <p:spPr>
          <a:xfrm>
            <a:off x="707545" y="2601133"/>
            <a:ext cx="5661983" cy="4612467"/>
          </a:xfrm>
        </p:spPr>
        <p:txBody>
          <a:bodyPr/>
          <a:lstStyle/>
          <a:p>
            <a:r>
              <a:rPr lang="en-US" sz="1800" dirty="0"/>
              <a:t>Thank you for joining us today</a:t>
            </a:r>
          </a:p>
          <a:p>
            <a:r>
              <a:rPr lang="en-US" sz="1800" dirty="0"/>
              <a:t>My name is Andrew Pitsker, I sit on the town council now for the last year and it is an honor to serve you and also be part of this presentation</a:t>
            </a:r>
          </a:p>
          <a:p>
            <a:endParaRPr lang="en-US" sz="1800" dirty="0"/>
          </a:p>
          <a:p>
            <a:r>
              <a:rPr lang="en-US" sz="1800" dirty="0"/>
              <a:t>I am here today to present to you the Economic plan and justification of the Vernon Town Center Trail &amp; Bicycle Pump Track proposal.</a:t>
            </a:r>
          </a:p>
          <a:p>
            <a:endParaRPr lang="en-US" sz="1800" dirty="0"/>
          </a:p>
          <a:p>
            <a:r>
              <a:rPr lang="en-US" sz="1800" dirty="0"/>
              <a:t>I will walk you through the Why do this, the Vision, the economics and share with you some conservative revenue calculations an some sources of how some of this material was developed.</a:t>
            </a:r>
          </a:p>
          <a:p>
            <a:endParaRPr lang="en-US" sz="1800" dirty="0"/>
          </a:p>
          <a:p>
            <a:r>
              <a:rPr lang="en-US" sz="1800" dirty="0"/>
              <a:t>All of this material, along with a FAQ File will be available on the town site</a:t>
            </a:r>
          </a:p>
        </p:txBody>
      </p:sp>
      <p:sp>
        <p:nvSpPr>
          <p:cNvPr id="4" name="Slide Number Placeholder 3"/>
          <p:cNvSpPr>
            <a:spLocks noGrp="1"/>
          </p:cNvSpPr>
          <p:nvPr>
            <p:ph type="sldNum" sz="quarter" idx="5"/>
          </p:nvPr>
        </p:nvSpPr>
        <p:spPr/>
        <p:txBody>
          <a:bodyPr/>
          <a:lstStyle/>
          <a:p>
            <a:fld id="{532EA0E1-131F-4AE9-82BE-969ED1A37F39}" type="slidenum">
              <a:rPr lang="en-US" smtClean="0"/>
              <a:t>1</a:t>
            </a:fld>
            <a:endParaRPr lang="en-US" dirty="0"/>
          </a:p>
        </p:txBody>
      </p:sp>
    </p:spTree>
    <p:extLst>
      <p:ext uri="{BB962C8B-B14F-4D97-AF65-F5344CB8AC3E}">
        <p14:creationId xmlns:p14="http://schemas.microsoft.com/office/powerpoint/2010/main" val="15271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How do Local Businesses benefit?</a:t>
            </a:r>
          </a:p>
          <a:p>
            <a:endParaRPr lang="en-US" sz="1800" dirty="0"/>
          </a:p>
          <a:p>
            <a:r>
              <a:rPr lang="en-US" sz="1800" dirty="0"/>
              <a:t>Here are some examples ( Read from Slide)</a:t>
            </a:r>
          </a:p>
          <a:p>
            <a:endParaRPr lang="en-US" sz="1800" dirty="0"/>
          </a:p>
          <a:p>
            <a:r>
              <a:rPr lang="en-US" sz="1800" dirty="0"/>
              <a:t>These are very conservative estimates, but they give you a formula for you to develop your own picture of what the economic impact could be.</a:t>
            </a:r>
          </a:p>
        </p:txBody>
      </p:sp>
      <p:sp>
        <p:nvSpPr>
          <p:cNvPr id="4" name="Slide Number Placeholder 3"/>
          <p:cNvSpPr>
            <a:spLocks noGrp="1"/>
          </p:cNvSpPr>
          <p:nvPr>
            <p:ph type="sldNum" sz="quarter" idx="5"/>
          </p:nvPr>
        </p:nvSpPr>
        <p:spPr/>
        <p:txBody>
          <a:bodyPr/>
          <a:lstStyle/>
          <a:p>
            <a:fld id="{532EA0E1-131F-4AE9-82BE-969ED1A37F39}" type="slidenum">
              <a:rPr lang="en-US" smtClean="0"/>
              <a:t>10</a:t>
            </a:fld>
            <a:endParaRPr lang="en-US" dirty="0"/>
          </a:p>
        </p:txBody>
      </p:sp>
    </p:spTree>
    <p:extLst>
      <p:ext uri="{BB962C8B-B14F-4D97-AF65-F5344CB8AC3E}">
        <p14:creationId xmlns:p14="http://schemas.microsoft.com/office/powerpoint/2010/main" val="54574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190500"/>
            <a:ext cx="3957637" cy="2225675"/>
          </a:xfrm>
        </p:spPr>
      </p:sp>
      <p:sp>
        <p:nvSpPr>
          <p:cNvPr id="3" name="Notes Placeholder 2"/>
          <p:cNvSpPr>
            <a:spLocks noGrp="1"/>
          </p:cNvSpPr>
          <p:nvPr>
            <p:ph type="body" idx="1"/>
          </p:nvPr>
        </p:nvSpPr>
        <p:spPr>
          <a:xfrm>
            <a:off x="349956" y="2635001"/>
            <a:ext cx="6479821" cy="6543924"/>
          </a:xfrm>
        </p:spPr>
        <p:txBody>
          <a:bodyPr/>
          <a:lstStyle/>
          <a:p>
            <a:r>
              <a:rPr lang="en-US" sz="1600" dirty="0"/>
              <a:t>Town Revenue comes in the form of Ratables doesn’t it?</a:t>
            </a:r>
          </a:p>
          <a:p>
            <a:r>
              <a:rPr lang="en-US" sz="1600" dirty="0"/>
              <a:t>When a piece of vacant property is developed, it grows in value, value brings higher assessment and this in turn brings more tax income to the town.</a:t>
            </a:r>
          </a:p>
          <a:p>
            <a:endParaRPr lang="en-US" sz="1600" dirty="0"/>
          </a:p>
          <a:p>
            <a:r>
              <a:rPr lang="en-US" sz="1600" dirty="0"/>
              <a:t>We also grow tax income in other ways,</a:t>
            </a:r>
          </a:p>
          <a:p>
            <a:endParaRPr lang="en-US" sz="1600" dirty="0"/>
          </a:p>
          <a:p>
            <a:r>
              <a:rPr lang="en-US" sz="1600" dirty="0"/>
              <a:t>But what is most important, we grow as a town, we bring work on stabilizing the tax burden with future growth.</a:t>
            </a:r>
          </a:p>
          <a:p>
            <a:r>
              <a:rPr lang="en-US" sz="1600" dirty="0"/>
              <a:t>It also brings local jobs.</a:t>
            </a:r>
          </a:p>
          <a:p>
            <a:endParaRPr lang="en-US" sz="1600" dirty="0"/>
          </a:p>
          <a:p>
            <a:r>
              <a:rPr lang="en-US" sz="1600" dirty="0"/>
              <a:t>Very conservative numbers, actual charts show much higher.</a:t>
            </a:r>
          </a:p>
          <a:p>
            <a:r>
              <a:rPr lang="en-US" sz="1600" dirty="0"/>
              <a:t>We utilized these numbers so as not to get into a debate on the value.</a:t>
            </a:r>
          </a:p>
          <a:p>
            <a:endParaRPr lang="en-US" sz="1600" dirty="0"/>
          </a:p>
          <a:p>
            <a:r>
              <a:rPr lang="en-US" sz="1600" dirty="0"/>
              <a:t>Lets take one simple Example</a:t>
            </a:r>
          </a:p>
          <a:p>
            <a:endParaRPr lang="en-US" sz="1600" dirty="0"/>
          </a:p>
          <a:p>
            <a:r>
              <a:rPr lang="en-US" sz="1600" dirty="0"/>
              <a:t>A piece of vacant property on Church street has a tax bill of 4,000 Dollars</a:t>
            </a:r>
          </a:p>
          <a:p>
            <a:r>
              <a:rPr lang="en-US" sz="1600" dirty="0"/>
              <a:t>A similar piece of property on Church Street with just a building with offices and apartments has a tax bill of $14,000</a:t>
            </a:r>
          </a:p>
          <a:p>
            <a:r>
              <a:rPr lang="en-US" sz="1600" dirty="0"/>
              <a:t>So the numbers on this slide, are very conservative in comparison to what is on Church Street today.</a:t>
            </a:r>
          </a:p>
          <a:p>
            <a:endParaRPr lang="en-US" sz="1600" dirty="0"/>
          </a:p>
          <a:p>
            <a:r>
              <a:rPr lang="en-US" sz="1600" dirty="0"/>
              <a:t>Why did we do this, Antioption of maybe a PILOT, Maybe other incentives will have to be considered.</a:t>
            </a:r>
          </a:p>
          <a:p>
            <a:r>
              <a:rPr lang="en-US" sz="1600" dirty="0"/>
              <a:t>All in all, We stayed on the conservative side</a:t>
            </a:r>
          </a:p>
        </p:txBody>
      </p:sp>
      <p:sp>
        <p:nvSpPr>
          <p:cNvPr id="4" name="Slide Number Placeholder 3"/>
          <p:cNvSpPr>
            <a:spLocks noGrp="1"/>
          </p:cNvSpPr>
          <p:nvPr>
            <p:ph type="sldNum" sz="quarter" idx="5"/>
          </p:nvPr>
        </p:nvSpPr>
        <p:spPr/>
        <p:txBody>
          <a:bodyPr/>
          <a:lstStyle/>
          <a:p>
            <a:fld id="{532EA0E1-131F-4AE9-82BE-969ED1A37F39}" type="slidenum">
              <a:rPr lang="en-US" smtClean="0"/>
              <a:t>11</a:t>
            </a:fld>
            <a:endParaRPr lang="en-US" dirty="0"/>
          </a:p>
        </p:txBody>
      </p:sp>
    </p:spTree>
    <p:extLst>
      <p:ext uri="{BB962C8B-B14F-4D97-AF65-F5344CB8AC3E}">
        <p14:creationId xmlns:p14="http://schemas.microsoft.com/office/powerpoint/2010/main" val="65062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347663"/>
            <a:ext cx="5622925" cy="3162300"/>
          </a:xfrm>
        </p:spPr>
      </p:sp>
      <p:sp>
        <p:nvSpPr>
          <p:cNvPr id="3" name="Notes Placeholder 2"/>
          <p:cNvSpPr>
            <a:spLocks noGrp="1"/>
          </p:cNvSpPr>
          <p:nvPr>
            <p:ph type="body" idx="1"/>
          </p:nvPr>
        </p:nvSpPr>
        <p:spPr/>
        <p:txBody>
          <a:bodyPr/>
          <a:lstStyle/>
          <a:p>
            <a:r>
              <a:rPr lang="en-US" sz="1800" dirty="0"/>
              <a:t>Other considerations include what will happen to the Sewer System</a:t>
            </a:r>
          </a:p>
        </p:txBody>
      </p:sp>
      <p:sp>
        <p:nvSpPr>
          <p:cNvPr id="4" name="Slide Number Placeholder 3"/>
          <p:cNvSpPr>
            <a:spLocks noGrp="1"/>
          </p:cNvSpPr>
          <p:nvPr>
            <p:ph type="sldNum" sz="quarter" idx="5"/>
          </p:nvPr>
        </p:nvSpPr>
        <p:spPr/>
        <p:txBody>
          <a:bodyPr/>
          <a:lstStyle/>
          <a:p>
            <a:pPr defTabSz="462321"/>
            <a:fld id="{532EA0E1-131F-4AE9-82BE-969ED1A37F39}" type="slidenum">
              <a:rPr lang="en-US">
                <a:solidFill>
                  <a:prstClr val="black"/>
                </a:solidFill>
                <a:latin typeface="Calibri" panose="020F0502020204030204"/>
              </a:rPr>
              <a:pPr defTabSz="462321"/>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8879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Many Surveys confirm these findings.</a:t>
            </a:r>
          </a:p>
          <a:p>
            <a:endParaRPr lang="en-US" sz="1800" dirty="0"/>
          </a:p>
          <a:p>
            <a:r>
              <a:rPr lang="en-US" sz="1800" dirty="0"/>
              <a:t>Statistics validate them</a:t>
            </a:r>
          </a:p>
          <a:p>
            <a:endParaRPr lang="en-US" sz="1800" dirty="0"/>
          </a:p>
          <a:p>
            <a:r>
              <a:rPr lang="en-US" sz="1800" dirty="0"/>
              <a:t>They appear similar to when we have had the referendum on approval for the Open Space moneys back in 2018</a:t>
            </a:r>
          </a:p>
          <a:p>
            <a:endParaRPr lang="en-US" dirty="0"/>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13</a:t>
            </a:fld>
            <a:endParaRPr lang="en-US" dirty="0"/>
          </a:p>
        </p:txBody>
      </p:sp>
    </p:spTree>
    <p:extLst>
      <p:ext uri="{BB962C8B-B14F-4D97-AF65-F5344CB8AC3E}">
        <p14:creationId xmlns:p14="http://schemas.microsoft.com/office/powerpoint/2010/main" val="331777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257175"/>
            <a:ext cx="5622925" cy="3162300"/>
          </a:xfrm>
        </p:spPr>
      </p:sp>
      <p:sp>
        <p:nvSpPr>
          <p:cNvPr id="3" name="Notes Placeholder 2"/>
          <p:cNvSpPr>
            <a:spLocks noGrp="1"/>
          </p:cNvSpPr>
          <p:nvPr>
            <p:ph type="body" idx="1"/>
          </p:nvPr>
        </p:nvSpPr>
        <p:spPr>
          <a:xfrm>
            <a:off x="707545" y="3571978"/>
            <a:ext cx="5661983" cy="5327698"/>
          </a:xfrm>
        </p:spPr>
        <p:txBody>
          <a:bodyPr/>
          <a:lstStyle/>
          <a:p>
            <a:r>
              <a:rPr lang="en-US" sz="1800" dirty="0"/>
              <a:t>Lets go over some financials, and try and sort out the details</a:t>
            </a:r>
          </a:p>
          <a:p>
            <a:endParaRPr lang="en-US" sz="1800" dirty="0"/>
          </a:p>
          <a:p>
            <a:r>
              <a:rPr lang="en-US" sz="1800" dirty="0"/>
              <a:t>What is the fund balance, and where is it being utilized?</a:t>
            </a:r>
          </a:p>
          <a:p>
            <a:endParaRPr lang="en-US" sz="1800" dirty="0"/>
          </a:p>
          <a:p>
            <a:r>
              <a:rPr lang="en-US" sz="1800" dirty="0"/>
              <a:t>Currently the Balance is as stated</a:t>
            </a:r>
          </a:p>
          <a:p>
            <a:endParaRPr lang="en-US" sz="1800" dirty="0"/>
          </a:p>
          <a:p>
            <a:r>
              <a:rPr lang="en-US" sz="1800" dirty="0"/>
              <a:t>70% is still set aside </a:t>
            </a:r>
          </a:p>
          <a:p>
            <a:endParaRPr lang="en-US" sz="1800" dirty="0"/>
          </a:p>
          <a:p>
            <a:r>
              <a:rPr lang="en-US" sz="1800" dirty="0"/>
              <a:t>30% was approved back in 2018/2019 to be utilized</a:t>
            </a:r>
          </a:p>
          <a:p>
            <a:endParaRPr lang="en-US" sz="1800" dirty="0"/>
          </a:p>
          <a:p>
            <a:r>
              <a:rPr lang="en-US" sz="1800" dirty="0"/>
              <a:t>While at the same time we continue to feed the OSF from STR or HOT</a:t>
            </a:r>
          </a:p>
          <a:p>
            <a:endParaRPr lang="en-US" sz="1800" dirty="0"/>
          </a:p>
          <a:p>
            <a:pPr defTabSz="924641">
              <a:defRPr/>
            </a:pPr>
            <a:r>
              <a:rPr lang="en-US" sz="1800" b="1" dirty="0">
                <a:latin typeface="Times New Roman" panose="02020603050405020304" pitchFamily="18" charset="0"/>
                <a:cs typeface="Times New Roman" panose="02020603050405020304" pitchFamily="18" charset="0"/>
              </a:rPr>
              <a:t>Continued </a:t>
            </a:r>
            <a:r>
              <a:rPr lang="en-US" sz="1800" dirty="0">
                <a:latin typeface="Times New Roman" panose="02020603050405020304" pitchFamily="18" charset="0"/>
                <a:cs typeface="Times New Roman" panose="02020603050405020304" pitchFamily="18" charset="0"/>
              </a:rPr>
              <a:t>Funding-6% of Hotel Occupancy Tax -revenue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for creation and maintenance of public pathways for hiking, biking and horseback riding trails; gardens, disc golf, amphitheater, bike pump track; and cultural sites.</a:t>
            </a:r>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14</a:t>
            </a:fld>
            <a:endParaRPr lang="en-US" dirty="0"/>
          </a:p>
        </p:txBody>
      </p:sp>
    </p:spTree>
    <p:extLst>
      <p:ext uri="{BB962C8B-B14F-4D97-AF65-F5344CB8AC3E}">
        <p14:creationId xmlns:p14="http://schemas.microsoft.com/office/powerpoint/2010/main" val="175695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look at the Estimate cost of construction</a:t>
            </a:r>
          </a:p>
          <a:p>
            <a:endParaRPr lang="en-US" sz="1800" dirty="0"/>
          </a:p>
          <a:p>
            <a:r>
              <a:rPr lang="en-US" sz="1800" dirty="0"/>
              <a:t>This is the cost of construction of the actual Trail and Track</a:t>
            </a:r>
          </a:p>
          <a:p>
            <a:endParaRPr lang="en-US" dirty="0"/>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15</a:t>
            </a:fld>
            <a:endParaRPr lang="en-US" dirty="0"/>
          </a:p>
        </p:txBody>
      </p:sp>
    </p:spTree>
    <p:extLst>
      <p:ext uri="{BB962C8B-B14F-4D97-AF65-F5344CB8AC3E}">
        <p14:creationId xmlns:p14="http://schemas.microsoft.com/office/powerpoint/2010/main" val="417196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Other cost are regarded as part of the total project for safety and improved access.</a:t>
            </a:r>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16</a:t>
            </a:fld>
            <a:endParaRPr lang="en-US" dirty="0"/>
          </a:p>
        </p:txBody>
      </p:sp>
    </p:spTree>
    <p:extLst>
      <p:ext uri="{BB962C8B-B14F-4D97-AF65-F5344CB8AC3E}">
        <p14:creationId xmlns:p14="http://schemas.microsoft.com/office/powerpoint/2010/main" val="310830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is the total project cost before any other funds/grants are considered.</a:t>
            </a:r>
          </a:p>
          <a:p>
            <a:endParaRPr lang="en-US" sz="1800" dirty="0"/>
          </a:p>
          <a:p>
            <a:r>
              <a:rPr lang="en-US" sz="1800" dirty="0"/>
              <a:t>Now lets go to how this is planned to be financed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17</a:t>
            </a:fld>
            <a:endParaRPr lang="en-US" dirty="0"/>
          </a:p>
        </p:txBody>
      </p:sp>
    </p:spTree>
    <p:extLst>
      <p:ext uri="{BB962C8B-B14F-4D97-AF65-F5344CB8AC3E}">
        <p14:creationId xmlns:p14="http://schemas.microsoft.com/office/powerpoint/2010/main" val="117100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How will we finance this.</a:t>
            </a:r>
          </a:p>
          <a:p>
            <a:endParaRPr lang="en-US" sz="1600" dirty="0"/>
          </a:p>
          <a:p>
            <a:r>
              <a:rPr lang="en-US" sz="1600" dirty="0"/>
              <a:t>By using Open Space Funds, we are financing 49% of the project.</a:t>
            </a:r>
          </a:p>
          <a:p>
            <a:r>
              <a:rPr lang="en-US" sz="1600" dirty="0"/>
              <a:t>51% comes from Open Space Monies</a:t>
            </a:r>
          </a:p>
          <a:p>
            <a:endParaRPr lang="en-US" sz="1600" dirty="0"/>
          </a:p>
          <a:p>
            <a:r>
              <a:rPr lang="en-US" sz="1600" dirty="0"/>
              <a:t>This represents a good investment and maximizes our utilization of Open Space funds for helping grow Vernon and support the Open Space objectives</a:t>
            </a:r>
          </a:p>
          <a:p>
            <a:r>
              <a:rPr lang="en-US" sz="1600" dirty="0"/>
              <a:t>Other Grants are being filed as we progress on this project</a:t>
            </a:r>
          </a:p>
          <a:p>
            <a:endParaRPr lang="en-US" sz="1600" dirty="0"/>
          </a:p>
          <a:p>
            <a:r>
              <a:rPr lang="en-US" sz="1600" dirty="0"/>
              <a:t>OPF collected from 2000-2005 and most of this is from interest over the years</a:t>
            </a:r>
          </a:p>
        </p:txBody>
      </p:sp>
      <p:sp>
        <p:nvSpPr>
          <p:cNvPr id="4" name="Slide Number Placeholder 3"/>
          <p:cNvSpPr>
            <a:spLocks noGrp="1"/>
          </p:cNvSpPr>
          <p:nvPr>
            <p:ph type="sldNum" sz="quarter" idx="5"/>
          </p:nvPr>
        </p:nvSpPr>
        <p:spPr/>
        <p:txBody>
          <a:bodyPr/>
          <a:lstStyle/>
          <a:p>
            <a:fld id="{532EA0E1-131F-4AE9-82BE-969ED1A37F39}" type="slidenum">
              <a:rPr lang="en-US" smtClean="0"/>
              <a:t>18</a:t>
            </a:fld>
            <a:endParaRPr lang="en-US" dirty="0"/>
          </a:p>
        </p:txBody>
      </p:sp>
    </p:spTree>
    <p:extLst>
      <p:ext uri="{BB962C8B-B14F-4D97-AF65-F5344CB8AC3E}">
        <p14:creationId xmlns:p14="http://schemas.microsoft.com/office/powerpoint/2010/main" val="286348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3.95 is an average</a:t>
            </a:r>
          </a:p>
          <a:p>
            <a:r>
              <a:rPr lang="en-US" sz="1800" dirty="0"/>
              <a:t>Current Short term rates are less then 1% as or May 2021</a:t>
            </a:r>
          </a:p>
          <a:p>
            <a:endParaRPr lang="en-US" sz="1800" dirty="0"/>
          </a:p>
          <a:p>
            <a:r>
              <a:rPr lang="en-US" sz="1800" dirty="0"/>
              <a:t>The 29K comes from the current capital improvement fund</a:t>
            </a:r>
          </a:p>
          <a:p>
            <a:r>
              <a:rPr lang="en-US" sz="1800" dirty="0"/>
              <a:t>Currently we have 600K plus in Capital Improvement funds. ( Check with Donelle )</a:t>
            </a:r>
          </a:p>
          <a:p>
            <a:endParaRPr lang="en-US" dirty="0"/>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19</a:t>
            </a:fld>
            <a:endParaRPr lang="en-US" dirty="0"/>
          </a:p>
        </p:txBody>
      </p:sp>
    </p:spTree>
    <p:extLst>
      <p:ext uri="{BB962C8B-B14F-4D97-AF65-F5344CB8AC3E}">
        <p14:creationId xmlns:p14="http://schemas.microsoft.com/office/powerpoint/2010/main" val="313031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66688"/>
            <a:ext cx="5622925" cy="3162300"/>
          </a:xfrm>
        </p:spPr>
      </p:sp>
      <p:sp>
        <p:nvSpPr>
          <p:cNvPr id="3" name="Notes Placeholder 2"/>
          <p:cNvSpPr>
            <a:spLocks noGrp="1"/>
          </p:cNvSpPr>
          <p:nvPr>
            <p:ph type="body" idx="1"/>
          </p:nvPr>
        </p:nvSpPr>
        <p:spPr>
          <a:xfrm>
            <a:off x="721355" y="3651001"/>
            <a:ext cx="5661983" cy="5346243"/>
          </a:xfrm>
        </p:spPr>
        <p:txBody>
          <a:bodyPr/>
          <a:lstStyle/>
          <a:p>
            <a:r>
              <a:rPr lang="en-US" sz="1800" dirty="0"/>
              <a:t>Why do this?</a:t>
            </a:r>
          </a:p>
          <a:p>
            <a:endParaRPr lang="en-US" sz="1800" dirty="0"/>
          </a:p>
          <a:p>
            <a:r>
              <a:rPr lang="en-US" sz="1800" dirty="0"/>
              <a:t>From a Family perspective, this is a way to bring families together, a gathering place for social interaction and a place where you can enjoy the view of the valley vista.</a:t>
            </a:r>
          </a:p>
          <a:p>
            <a:endParaRPr lang="en-US" sz="1800" dirty="0"/>
          </a:p>
          <a:p>
            <a:r>
              <a:rPr lang="en-US" sz="1800" dirty="0"/>
              <a:t>Also this is a start in developing a connection. By connecting people and town together. This is an opportunity to develop Town Center and as studies show, a Park is a central part of a town.</a:t>
            </a:r>
          </a:p>
          <a:p>
            <a:endParaRPr lang="en-US" sz="1800" dirty="0"/>
          </a:p>
          <a:p>
            <a:r>
              <a:rPr lang="en-US" sz="1800" dirty="0"/>
              <a:t>This is a plan, a  plan to develop business opportunities as well.  Realistically, if we don’t invest in our town center, who will? </a:t>
            </a:r>
          </a:p>
          <a:p>
            <a:endParaRPr lang="en-US" sz="1800" dirty="0"/>
          </a:p>
          <a:p>
            <a:r>
              <a:rPr lang="en-US" sz="1800" dirty="0"/>
              <a:t>I recall we need to increase our ratables, grow business and most importantly provide for the wellbeing/safety of our population of Vernon Township</a:t>
            </a:r>
          </a:p>
        </p:txBody>
      </p:sp>
      <p:sp>
        <p:nvSpPr>
          <p:cNvPr id="4" name="Slide Number Placeholder 3"/>
          <p:cNvSpPr>
            <a:spLocks noGrp="1"/>
          </p:cNvSpPr>
          <p:nvPr>
            <p:ph type="sldNum" sz="quarter" idx="5"/>
          </p:nvPr>
        </p:nvSpPr>
        <p:spPr/>
        <p:txBody>
          <a:bodyPr/>
          <a:lstStyle/>
          <a:p>
            <a:fld id="{532EA0E1-131F-4AE9-82BE-969ED1A37F39}" type="slidenum">
              <a:rPr lang="en-US" smtClean="0"/>
              <a:t>2</a:t>
            </a:fld>
            <a:endParaRPr lang="en-US" dirty="0"/>
          </a:p>
        </p:txBody>
      </p:sp>
    </p:spTree>
    <p:extLst>
      <p:ext uri="{BB962C8B-B14F-4D97-AF65-F5344CB8AC3E}">
        <p14:creationId xmlns:p14="http://schemas.microsoft.com/office/powerpoint/2010/main" val="4169876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is the amortized schedule. </a:t>
            </a:r>
          </a:p>
          <a:p>
            <a:r>
              <a:rPr lang="en-US" sz="1800" dirty="0"/>
              <a:t>It is a 10 Year bond based on average interest rate of 3.95%</a:t>
            </a:r>
          </a:p>
          <a:p>
            <a:endParaRPr lang="en-US" sz="1800" dirty="0"/>
          </a:p>
          <a:p>
            <a:r>
              <a:rPr lang="en-US" sz="1800" dirty="0"/>
              <a:t>Donelle can you comment on this chart?</a:t>
            </a:r>
          </a:p>
          <a:p>
            <a:endParaRPr lang="en-US" dirty="0"/>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20</a:t>
            </a:fld>
            <a:endParaRPr lang="en-US" dirty="0"/>
          </a:p>
        </p:txBody>
      </p:sp>
    </p:spTree>
    <p:extLst>
      <p:ext uri="{BB962C8B-B14F-4D97-AF65-F5344CB8AC3E}">
        <p14:creationId xmlns:p14="http://schemas.microsoft.com/office/powerpoint/2010/main" val="429936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These are some revenue streams that can be considered and create an increase in growing Vernon and attracting more development.</a:t>
            </a:r>
          </a:p>
        </p:txBody>
      </p:sp>
      <p:sp>
        <p:nvSpPr>
          <p:cNvPr id="4" name="Slide Number Placeholder 3"/>
          <p:cNvSpPr>
            <a:spLocks noGrp="1"/>
          </p:cNvSpPr>
          <p:nvPr>
            <p:ph type="sldNum" sz="quarter" idx="5"/>
          </p:nvPr>
        </p:nvSpPr>
        <p:spPr/>
        <p:txBody>
          <a:bodyPr/>
          <a:lstStyle/>
          <a:p>
            <a:fld id="{532EA0E1-131F-4AE9-82BE-969ED1A37F39}" type="slidenum">
              <a:rPr lang="en-US" smtClean="0"/>
              <a:t>21</a:t>
            </a:fld>
            <a:endParaRPr lang="en-US" dirty="0"/>
          </a:p>
        </p:txBody>
      </p:sp>
    </p:spTree>
    <p:extLst>
      <p:ext uri="{BB962C8B-B14F-4D97-AF65-F5344CB8AC3E}">
        <p14:creationId xmlns:p14="http://schemas.microsoft.com/office/powerpoint/2010/main" val="1285957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Some payback calculations not considered and could help improve this picture mores are as follows</a:t>
            </a:r>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22</a:t>
            </a:fld>
            <a:endParaRPr lang="en-US" dirty="0"/>
          </a:p>
        </p:txBody>
      </p:sp>
    </p:spTree>
    <p:extLst>
      <p:ext uri="{BB962C8B-B14F-4D97-AF65-F5344CB8AC3E}">
        <p14:creationId xmlns:p14="http://schemas.microsoft.com/office/powerpoint/2010/main" val="4163338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why do this?</a:t>
            </a:r>
          </a:p>
        </p:txBody>
      </p:sp>
      <p:sp>
        <p:nvSpPr>
          <p:cNvPr id="4" name="Slide Number Placeholder 3"/>
          <p:cNvSpPr>
            <a:spLocks noGrp="1"/>
          </p:cNvSpPr>
          <p:nvPr>
            <p:ph type="sldNum" sz="quarter" idx="5"/>
          </p:nvPr>
        </p:nvSpPr>
        <p:spPr/>
        <p:txBody>
          <a:bodyPr/>
          <a:lstStyle/>
          <a:p>
            <a:fld id="{532EA0E1-131F-4AE9-82BE-969ED1A37F39}" type="slidenum">
              <a:rPr lang="en-US" smtClean="0"/>
              <a:t>23</a:t>
            </a:fld>
            <a:endParaRPr lang="en-US" dirty="0"/>
          </a:p>
        </p:txBody>
      </p:sp>
    </p:spTree>
    <p:extLst>
      <p:ext uri="{BB962C8B-B14F-4D97-AF65-F5344CB8AC3E}">
        <p14:creationId xmlns:p14="http://schemas.microsoft.com/office/powerpoint/2010/main" val="2240616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from Slide</a:t>
            </a:r>
          </a:p>
        </p:txBody>
      </p:sp>
      <p:sp>
        <p:nvSpPr>
          <p:cNvPr id="4" name="Slide Number Placeholder 3"/>
          <p:cNvSpPr>
            <a:spLocks noGrp="1"/>
          </p:cNvSpPr>
          <p:nvPr>
            <p:ph type="sldNum" sz="quarter" idx="5"/>
          </p:nvPr>
        </p:nvSpPr>
        <p:spPr/>
        <p:txBody>
          <a:bodyPr/>
          <a:lstStyle/>
          <a:p>
            <a:fld id="{532EA0E1-131F-4AE9-82BE-969ED1A37F39}" type="slidenum">
              <a:rPr lang="en-US" smtClean="0"/>
              <a:t>24</a:t>
            </a:fld>
            <a:endParaRPr lang="en-US" dirty="0"/>
          </a:p>
        </p:txBody>
      </p:sp>
    </p:spTree>
    <p:extLst>
      <p:ext uri="{BB962C8B-B14F-4D97-AF65-F5344CB8AC3E}">
        <p14:creationId xmlns:p14="http://schemas.microsoft.com/office/powerpoint/2010/main" val="204865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are some of the concerns and also included in the FAQ’s</a:t>
            </a:r>
          </a:p>
          <a:p>
            <a:r>
              <a:rPr lang="en-US" sz="1800" dirty="0"/>
              <a:t>Maintenance come out of Open Space funds</a:t>
            </a:r>
          </a:p>
        </p:txBody>
      </p:sp>
      <p:sp>
        <p:nvSpPr>
          <p:cNvPr id="4" name="Slide Number Placeholder 3"/>
          <p:cNvSpPr>
            <a:spLocks noGrp="1"/>
          </p:cNvSpPr>
          <p:nvPr>
            <p:ph type="sldNum" sz="quarter" idx="5"/>
          </p:nvPr>
        </p:nvSpPr>
        <p:spPr/>
        <p:txBody>
          <a:bodyPr/>
          <a:lstStyle/>
          <a:p>
            <a:fld id="{532EA0E1-131F-4AE9-82BE-969ED1A37F39}" type="slidenum">
              <a:rPr lang="en-US" smtClean="0"/>
              <a:t>25</a:t>
            </a:fld>
            <a:endParaRPr lang="en-US" dirty="0"/>
          </a:p>
        </p:txBody>
      </p:sp>
    </p:spTree>
    <p:extLst>
      <p:ext uri="{BB962C8B-B14F-4D97-AF65-F5344CB8AC3E}">
        <p14:creationId xmlns:p14="http://schemas.microsoft.com/office/powerpoint/2010/main" val="412014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 summary</a:t>
            </a:r>
          </a:p>
        </p:txBody>
      </p:sp>
      <p:sp>
        <p:nvSpPr>
          <p:cNvPr id="4" name="Slide Number Placeholder 3"/>
          <p:cNvSpPr>
            <a:spLocks noGrp="1"/>
          </p:cNvSpPr>
          <p:nvPr>
            <p:ph type="sldNum" sz="quarter" idx="5"/>
          </p:nvPr>
        </p:nvSpPr>
        <p:spPr/>
        <p:txBody>
          <a:bodyPr/>
          <a:lstStyle/>
          <a:p>
            <a:fld id="{532EA0E1-131F-4AE9-82BE-969ED1A37F39}" type="slidenum">
              <a:rPr lang="en-US" smtClean="0"/>
              <a:t>26</a:t>
            </a:fld>
            <a:endParaRPr lang="en-US" dirty="0"/>
          </a:p>
        </p:txBody>
      </p:sp>
    </p:spTree>
    <p:extLst>
      <p:ext uri="{BB962C8B-B14F-4D97-AF65-F5344CB8AC3E}">
        <p14:creationId xmlns:p14="http://schemas.microsoft.com/office/powerpoint/2010/main" val="3182924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are some of the other sources, </a:t>
            </a:r>
          </a:p>
          <a:p>
            <a:r>
              <a:rPr lang="en-US" sz="1800" dirty="0"/>
              <a:t>All of these you see are hot links, so when you download the file you should be able to click on the link and find the information for yourself and form your own consensus if this is a valid solution.</a:t>
            </a:r>
          </a:p>
          <a:p>
            <a:endParaRPr lang="en-US" dirty="0"/>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27</a:t>
            </a:fld>
            <a:endParaRPr lang="en-US" dirty="0"/>
          </a:p>
        </p:txBody>
      </p:sp>
    </p:spTree>
    <p:extLst>
      <p:ext uri="{BB962C8B-B14F-4D97-AF65-F5344CB8AC3E}">
        <p14:creationId xmlns:p14="http://schemas.microsoft.com/office/powerpoint/2010/main" val="2786017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325438"/>
            <a:ext cx="3978275" cy="2238375"/>
          </a:xfrm>
        </p:spPr>
      </p:sp>
      <p:sp>
        <p:nvSpPr>
          <p:cNvPr id="3" name="Notes Placeholder 2"/>
          <p:cNvSpPr>
            <a:spLocks noGrp="1"/>
          </p:cNvSpPr>
          <p:nvPr>
            <p:ph type="body" idx="1"/>
          </p:nvPr>
        </p:nvSpPr>
        <p:spPr>
          <a:xfrm>
            <a:off x="707545" y="3255889"/>
            <a:ext cx="5661983" cy="4996289"/>
          </a:xfrm>
        </p:spPr>
        <p:txBody>
          <a:bodyPr/>
          <a:lstStyle/>
          <a:p>
            <a:r>
              <a:rPr lang="en-US" sz="1800" dirty="0"/>
              <a:t>The road to growth and development is never easy. There are many ups and downs, but if we plan, discuss and execute, we can grow Vernon and increase growth in bringing in new businesses, stabilize taxes in the future and grow the ratables.</a:t>
            </a:r>
          </a:p>
          <a:p>
            <a:endParaRPr lang="en-US" sz="1800" dirty="0"/>
          </a:p>
          <a:p>
            <a:r>
              <a:rPr lang="en-US" sz="1800" dirty="0"/>
              <a:t>People have come forth asking for this, and some of us thought they could be done at no cost.</a:t>
            </a:r>
          </a:p>
          <a:p>
            <a:endParaRPr lang="en-US" sz="1800" dirty="0"/>
          </a:p>
          <a:p>
            <a:r>
              <a:rPr lang="en-US" sz="1800" dirty="0"/>
              <a:t>But obviously, cost and commitment come into play, but we as a town can come together and invest in our town together.</a:t>
            </a:r>
          </a:p>
          <a:p>
            <a:endParaRPr lang="en-US" sz="1800" dirty="0"/>
          </a:p>
          <a:p>
            <a:r>
              <a:rPr lang="en-US" sz="1800" dirty="0"/>
              <a:t>Therefore building something in town center to help us grow and something for us to be proud of.</a:t>
            </a:r>
          </a:p>
          <a:p>
            <a:endParaRPr lang="en-US" sz="1800" dirty="0"/>
          </a:p>
        </p:txBody>
      </p:sp>
      <p:sp>
        <p:nvSpPr>
          <p:cNvPr id="4" name="Slide Number Placeholder 3"/>
          <p:cNvSpPr>
            <a:spLocks noGrp="1"/>
          </p:cNvSpPr>
          <p:nvPr>
            <p:ph type="sldNum" sz="quarter" idx="5"/>
          </p:nvPr>
        </p:nvSpPr>
        <p:spPr/>
        <p:txBody>
          <a:bodyPr/>
          <a:lstStyle/>
          <a:p>
            <a:fld id="{532EA0E1-131F-4AE9-82BE-969ED1A37F39}" type="slidenum">
              <a:rPr lang="en-US" smtClean="0"/>
              <a:t>28</a:t>
            </a:fld>
            <a:endParaRPr lang="en-US" dirty="0"/>
          </a:p>
        </p:txBody>
      </p:sp>
    </p:spTree>
    <p:extLst>
      <p:ext uri="{BB962C8B-B14F-4D97-AF65-F5344CB8AC3E}">
        <p14:creationId xmlns:p14="http://schemas.microsoft.com/office/powerpoint/2010/main" val="3302522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246063"/>
            <a:ext cx="3292475" cy="1852612"/>
          </a:xfrm>
        </p:spPr>
      </p:sp>
      <p:sp>
        <p:nvSpPr>
          <p:cNvPr id="3" name="Notes Placeholder 2"/>
          <p:cNvSpPr>
            <a:spLocks noGrp="1"/>
          </p:cNvSpPr>
          <p:nvPr>
            <p:ph type="body" idx="1"/>
          </p:nvPr>
        </p:nvSpPr>
        <p:spPr>
          <a:xfrm>
            <a:off x="406399" y="2230791"/>
            <a:ext cx="6355645" cy="6903759"/>
          </a:xfrm>
        </p:spPr>
        <p:txBody>
          <a:bodyPr/>
          <a:lstStyle/>
          <a:p>
            <a:r>
              <a:rPr lang="en-US" sz="1600" dirty="0"/>
              <a:t>It is up to all of us, This is one solution, A solid one talked about for many years, and now it is doable. The plan is not complete yet and still needs more work. </a:t>
            </a:r>
          </a:p>
          <a:p>
            <a:endParaRPr lang="en-US" sz="1600" dirty="0"/>
          </a:p>
          <a:p>
            <a:r>
              <a:rPr lang="en-US" sz="1600" dirty="0"/>
              <a:t>I look forward to a civil discussion and work toward this and other solutions to bring Vernon a stronger business platform and flatten the taxes in the future.</a:t>
            </a:r>
          </a:p>
          <a:p>
            <a:endParaRPr lang="en-US" sz="1600" dirty="0"/>
          </a:p>
          <a:p>
            <a:r>
              <a:rPr lang="en-US" sz="1600" dirty="0"/>
              <a:t>Thank you for listening to me, Hopefully this will give you more information on which to form your own opinions and get a better understanding of where your Town Government is trying to achieve.</a:t>
            </a:r>
          </a:p>
          <a:p>
            <a:endParaRPr lang="en-US" sz="1600" dirty="0"/>
          </a:p>
          <a:p>
            <a:r>
              <a:rPr lang="en-US" sz="1600" dirty="0"/>
              <a:t>But it take all of us working together and I value all of your thoughts and opinions, but it does take solutions, ideas and hard work to make this or anything to happen.</a:t>
            </a:r>
          </a:p>
          <a:p>
            <a:endParaRPr lang="en-US" sz="1600" dirty="0"/>
          </a:p>
          <a:p>
            <a:r>
              <a:rPr lang="en-US" sz="1600" dirty="0"/>
              <a:t>So if you have ideas/solutions I look forward to a meaningful dialogue,</a:t>
            </a:r>
          </a:p>
          <a:p>
            <a:endParaRPr lang="en-US" sz="1600" dirty="0"/>
          </a:p>
          <a:p>
            <a:r>
              <a:rPr lang="en-US" sz="1600" dirty="0"/>
              <a:t>If you disagree with the plan, I look forward to ideas on how we can make Town Center better, </a:t>
            </a:r>
          </a:p>
          <a:p>
            <a:endParaRPr lang="en-US" sz="1600" dirty="0"/>
          </a:p>
          <a:p>
            <a:r>
              <a:rPr lang="en-US" sz="1600" dirty="0"/>
              <a:t>But if we are going to do anything, We all must be part of the solution </a:t>
            </a:r>
          </a:p>
          <a:p>
            <a:endParaRPr lang="en-US" sz="1600" dirty="0"/>
          </a:p>
          <a:p>
            <a:r>
              <a:rPr lang="en-US" sz="1600" dirty="0"/>
              <a:t>For me, I believe it is time to invest in Vernon’s growth and benefit all of the people in this town, Now and into the future.</a:t>
            </a:r>
          </a:p>
          <a:p>
            <a:endParaRPr lang="en-US" sz="1600" dirty="0"/>
          </a:p>
          <a:p>
            <a:r>
              <a:rPr lang="en-US" sz="1600" dirty="0"/>
              <a:t>Thank you – Thant concludes my part of the presentation – Back to you Howard.</a:t>
            </a:r>
          </a:p>
          <a:p>
            <a:endParaRPr lang="en-US" dirty="0"/>
          </a:p>
        </p:txBody>
      </p:sp>
      <p:sp>
        <p:nvSpPr>
          <p:cNvPr id="4" name="Slide Number Placeholder 3"/>
          <p:cNvSpPr>
            <a:spLocks noGrp="1"/>
          </p:cNvSpPr>
          <p:nvPr>
            <p:ph type="sldNum" sz="quarter" idx="5"/>
          </p:nvPr>
        </p:nvSpPr>
        <p:spPr/>
        <p:txBody>
          <a:bodyPr/>
          <a:lstStyle/>
          <a:p>
            <a:pPr defTabSz="462321">
              <a:defRPr/>
            </a:pPr>
            <a:fld id="{532EA0E1-131F-4AE9-82BE-969ED1A37F39}" type="slidenum">
              <a:rPr lang="en-US">
                <a:solidFill>
                  <a:prstClr val="black"/>
                </a:solidFill>
                <a:latin typeface="Calibri" panose="020F0502020204030204"/>
              </a:rPr>
              <a:pPr defTabSz="462321">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3224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All of these business are here today, how many can we connect to Town Center? </a:t>
            </a:r>
          </a:p>
          <a:p>
            <a:r>
              <a:rPr lang="en-US" sz="1800" dirty="0"/>
              <a:t>How many more can we attract?</a:t>
            </a:r>
          </a:p>
          <a:p>
            <a:endParaRPr lang="en-US" sz="1800" dirty="0"/>
          </a:p>
          <a:p>
            <a:r>
              <a:rPr lang="en-US" sz="1800" dirty="0"/>
              <a:t>This is one solution. Others will come, if we do something. </a:t>
            </a:r>
          </a:p>
          <a:p>
            <a:r>
              <a:rPr lang="en-US" sz="1800" dirty="0"/>
              <a:t>But it has been many years, since we have done anything to develop Town Center.</a:t>
            </a:r>
          </a:p>
        </p:txBody>
      </p:sp>
      <p:sp>
        <p:nvSpPr>
          <p:cNvPr id="4" name="Slide Number Placeholder 3"/>
          <p:cNvSpPr>
            <a:spLocks noGrp="1"/>
          </p:cNvSpPr>
          <p:nvPr>
            <p:ph type="sldNum" sz="quarter" idx="5"/>
          </p:nvPr>
        </p:nvSpPr>
        <p:spPr/>
        <p:txBody>
          <a:bodyPr/>
          <a:lstStyle/>
          <a:p>
            <a:fld id="{532EA0E1-131F-4AE9-82BE-969ED1A37F39}" type="slidenum">
              <a:rPr lang="en-US" smtClean="0"/>
              <a:t>3</a:t>
            </a:fld>
            <a:endParaRPr lang="en-US" dirty="0"/>
          </a:p>
        </p:txBody>
      </p:sp>
    </p:spTree>
    <p:extLst>
      <p:ext uri="{BB962C8B-B14F-4D97-AF65-F5344CB8AC3E}">
        <p14:creationId xmlns:p14="http://schemas.microsoft.com/office/powerpoint/2010/main" val="349616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36550"/>
            <a:ext cx="5622925" cy="3162300"/>
          </a:xfrm>
        </p:spPr>
      </p:sp>
      <p:sp>
        <p:nvSpPr>
          <p:cNvPr id="3" name="Notes Placeholder 2"/>
          <p:cNvSpPr>
            <a:spLocks noGrp="1"/>
          </p:cNvSpPr>
          <p:nvPr>
            <p:ph type="body" idx="1"/>
          </p:nvPr>
        </p:nvSpPr>
        <p:spPr>
          <a:xfrm>
            <a:off x="707545" y="3763889"/>
            <a:ext cx="5661983" cy="5268986"/>
          </a:xfrm>
        </p:spPr>
        <p:txBody>
          <a:bodyPr/>
          <a:lstStyle/>
          <a:p>
            <a:r>
              <a:rPr lang="en-US" sz="1800" dirty="0"/>
              <a:t>What is the visions</a:t>
            </a:r>
          </a:p>
          <a:p>
            <a:endParaRPr lang="en-US" sz="1800" dirty="0"/>
          </a:p>
          <a:p>
            <a:r>
              <a:rPr lang="en-US" sz="1800" dirty="0"/>
              <a:t>Read from slide</a:t>
            </a:r>
          </a:p>
          <a:p>
            <a:endParaRPr lang="en-US" sz="1800" dirty="0"/>
          </a:p>
          <a:p>
            <a:r>
              <a:rPr lang="en-US" sz="1800" dirty="0"/>
              <a:t>These are all well documented in many studies and research. I will be sharing all those links with you in this presentation</a:t>
            </a:r>
          </a:p>
          <a:p>
            <a:endParaRPr lang="en-US" sz="1800" dirty="0"/>
          </a:p>
          <a:p>
            <a:r>
              <a:rPr lang="en-US" sz="1800" dirty="0"/>
              <a:t>Keep in mind, we have much more to do behind the scenes as we work through this plan.</a:t>
            </a:r>
          </a:p>
          <a:p>
            <a:r>
              <a:rPr lang="en-US" sz="1800" dirty="0"/>
              <a:t> We have to still develop a Marketing Strategy working with our Economical Development Advisory Committee,</a:t>
            </a:r>
          </a:p>
          <a:p>
            <a:r>
              <a:rPr lang="en-US" sz="1800" dirty="0"/>
              <a:t>It is obvious we need to Market VERNON Township more effectively in the future.</a:t>
            </a:r>
          </a:p>
          <a:p>
            <a:r>
              <a:rPr lang="en-US" sz="1800" dirty="0"/>
              <a:t>Most of all we need to attract, retain new businesses so we can grow, prosper and increase our ratables.</a:t>
            </a:r>
          </a:p>
        </p:txBody>
      </p:sp>
      <p:sp>
        <p:nvSpPr>
          <p:cNvPr id="4" name="Slide Number Placeholder 3"/>
          <p:cNvSpPr>
            <a:spLocks noGrp="1"/>
          </p:cNvSpPr>
          <p:nvPr>
            <p:ph type="sldNum" sz="quarter" idx="5"/>
          </p:nvPr>
        </p:nvSpPr>
        <p:spPr/>
        <p:txBody>
          <a:bodyPr/>
          <a:lstStyle/>
          <a:p>
            <a:fld id="{532EA0E1-131F-4AE9-82BE-969ED1A37F39}" type="slidenum">
              <a:rPr lang="en-US" smtClean="0"/>
              <a:t>4</a:t>
            </a:fld>
            <a:endParaRPr lang="en-US" dirty="0"/>
          </a:p>
        </p:txBody>
      </p:sp>
    </p:spTree>
    <p:extLst>
      <p:ext uri="{BB962C8B-B14F-4D97-AF65-F5344CB8AC3E}">
        <p14:creationId xmlns:p14="http://schemas.microsoft.com/office/powerpoint/2010/main" val="117594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98425"/>
            <a:ext cx="5622925" cy="3162300"/>
          </a:xfrm>
        </p:spPr>
      </p:sp>
      <p:sp>
        <p:nvSpPr>
          <p:cNvPr id="3" name="Notes Placeholder 2"/>
          <p:cNvSpPr>
            <a:spLocks noGrp="1"/>
          </p:cNvSpPr>
          <p:nvPr>
            <p:ph type="body" idx="1"/>
          </p:nvPr>
        </p:nvSpPr>
        <p:spPr>
          <a:xfrm>
            <a:off x="668967" y="3831622"/>
            <a:ext cx="5661983" cy="4702778"/>
          </a:xfrm>
        </p:spPr>
        <p:txBody>
          <a:bodyPr/>
          <a:lstStyle/>
          <a:p>
            <a:r>
              <a:rPr lang="en-US" sz="1600" dirty="0"/>
              <a:t>What are the considerations we need to look at?</a:t>
            </a:r>
          </a:p>
          <a:p>
            <a:endParaRPr lang="en-US" sz="1600" dirty="0"/>
          </a:p>
          <a:p>
            <a:r>
              <a:rPr lang="en-US" sz="1600" dirty="0"/>
              <a:t>I will try and touch on all of these points during this presentation.</a:t>
            </a:r>
          </a:p>
          <a:p>
            <a:endParaRPr lang="en-US" sz="1600" dirty="0"/>
          </a:p>
          <a:p>
            <a:r>
              <a:rPr lang="en-US" sz="1600" dirty="0"/>
              <a:t>We have a FAQ file that captures many of the questions asked in the last days, months and years. This to is available for your review.</a:t>
            </a:r>
          </a:p>
          <a:p>
            <a:r>
              <a:rPr lang="en-US" sz="1600" dirty="0"/>
              <a:t>This FAQ file will be a living document as well as we continue to receive questions, understand your concerns and find solutions to go forward…. Together.</a:t>
            </a:r>
          </a:p>
          <a:p>
            <a:endParaRPr lang="en-US" sz="1600" dirty="0"/>
          </a:p>
          <a:p>
            <a:r>
              <a:rPr lang="en-US" sz="1600" dirty="0"/>
              <a:t>We need to answer the tough questions so we all benefit to investing with responsibility.</a:t>
            </a:r>
          </a:p>
          <a:p>
            <a:r>
              <a:rPr lang="en-US" sz="1600" dirty="0"/>
              <a:t>While understanding, we are doing this for the Benefit of Economic Growth and a secure Vernon</a:t>
            </a:r>
          </a:p>
          <a:p>
            <a:endParaRPr lang="en-US" sz="1600" dirty="0"/>
          </a:p>
          <a:p>
            <a:r>
              <a:rPr lang="en-US" sz="1600" dirty="0"/>
              <a:t>And hopefully improving our ratables in the future.</a:t>
            </a:r>
          </a:p>
        </p:txBody>
      </p:sp>
      <p:sp>
        <p:nvSpPr>
          <p:cNvPr id="4" name="Slide Number Placeholder 3"/>
          <p:cNvSpPr>
            <a:spLocks noGrp="1"/>
          </p:cNvSpPr>
          <p:nvPr>
            <p:ph type="sldNum" sz="quarter" idx="5"/>
          </p:nvPr>
        </p:nvSpPr>
        <p:spPr/>
        <p:txBody>
          <a:bodyPr/>
          <a:lstStyle/>
          <a:p>
            <a:fld id="{532EA0E1-131F-4AE9-82BE-969ED1A37F39}" type="slidenum">
              <a:rPr lang="en-US" smtClean="0"/>
              <a:t>5</a:t>
            </a:fld>
            <a:endParaRPr lang="en-US" dirty="0"/>
          </a:p>
        </p:txBody>
      </p:sp>
    </p:spTree>
    <p:extLst>
      <p:ext uri="{BB962C8B-B14F-4D97-AF65-F5344CB8AC3E}">
        <p14:creationId xmlns:p14="http://schemas.microsoft.com/office/powerpoint/2010/main" val="264249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this has been presented earlier,</a:t>
            </a:r>
          </a:p>
          <a:p>
            <a:endParaRPr lang="en-US" sz="1800" dirty="0"/>
          </a:p>
          <a:p>
            <a:r>
              <a:rPr lang="en-US" sz="1800" dirty="0"/>
              <a:t>This is the Vision!</a:t>
            </a:r>
          </a:p>
          <a:p>
            <a:endParaRPr lang="en-US" sz="1800" dirty="0"/>
          </a:p>
          <a:p>
            <a:r>
              <a:rPr lang="en-US" sz="1800" dirty="0"/>
              <a:t>Track, Trail &amp; Community,,,,, Coming Together for a Better and Stronger Vernon.</a:t>
            </a:r>
          </a:p>
        </p:txBody>
      </p:sp>
      <p:sp>
        <p:nvSpPr>
          <p:cNvPr id="4" name="Slide Number Placeholder 3"/>
          <p:cNvSpPr>
            <a:spLocks noGrp="1"/>
          </p:cNvSpPr>
          <p:nvPr>
            <p:ph type="sldNum" sz="quarter" idx="5"/>
          </p:nvPr>
        </p:nvSpPr>
        <p:spPr/>
        <p:txBody>
          <a:bodyPr/>
          <a:lstStyle/>
          <a:p>
            <a:fld id="{532EA0E1-131F-4AE9-82BE-969ED1A37F39}" type="slidenum">
              <a:rPr lang="en-US" smtClean="0"/>
              <a:t>6</a:t>
            </a:fld>
            <a:endParaRPr lang="en-US" dirty="0"/>
          </a:p>
        </p:txBody>
      </p:sp>
    </p:spTree>
    <p:extLst>
      <p:ext uri="{BB962C8B-B14F-4D97-AF65-F5344CB8AC3E}">
        <p14:creationId xmlns:p14="http://schemas.microsoft.com/office/powerpoint/2010/main" val="101665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Keep in mind, This is a Vision, A Plan, A Journey &amp; YES an Investment in our town.</a:t>
            </a:r>
          </a:p>
          <a:p>
            <a:endParaRPr lang="en-US" sz="1800" dirty="0"/>
          </a:p>
          <a:p>
            <a:r>
              <a:rPr lang="en-US" sz="1800" dirty="0"/>
              <a:t>One not to take lightly and one that can grow Vernon in a smart way</a:t>
            </a:r>
          </a:p>
        </p:txBody>
      </p:sp>
      <p:sp>
        <p:nvSpPr>
          <p:cNvPr id="4" name="Slide Number Placeholder 3"/>
          <p:cNvSpPr>
            <a:spLocks noGrp="1"/>
          </p:cNvSpPr>
          <p:nvPr>
            <p:ph type="sldNum" sz="quarter" idx="5"/>
          </p:nvPr>
        </p:nvSpPr>
        <p:spPr/>
        <p:txBody>
          <a:bodyPr/>
          <a:lstStyle/>
          <a:p>
            <a:fld id="{532EA0E1-131F-4AE9-82BE-969ED1A37F39}" type="slidenum">
              <a:rPr lang="en-US" smtClean="0"/>
              <a:t>7</a:t>
            </a:fld>
            <a:endParaRPr lang="en-US" dirty="0"/>
          </a:p>
        </p:txBody>
      </p:sp>
    </p:spTree>
    <p:extLst>
      <p:ext uri="{BB962C8B-B14F-4D97-AF65-F5344CB8AC3E}">
        <p14:creationId xmlns:p14="http://schemas.microsoft.com/office/powerpoint/2010/main" val="16328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lets go over the economics. (Read from Slide)</a:t>
            </a:r>
          </a:p>
          <a:p>
            <a:endParaRPr lang="en-US" sz="1800" dirty="0"/>
          </a:p>
          <a:p>
            <a:r>
              <a:rPr lang="en-US" sz="1800" dirty="0"/>
              <a:t>These are a highlight of the Key Economic benefits. These are well documented by various studies and by many states, The We Conserve PA is just one. Go to any state and you will see that all towns look for these types of developments and Track &amp; trails are a big consideration in keeping towns active, healthy and economically stable.</a:t>
            </a:r>
          </a:p>
          <a:p>
            <a:endParaRPr lang="en-US" sz="1800" dirty="0"/>
          </a:p>
          <a:p>
            <a:r>
              <a:rPr lang="en-US" sz="1800" dirty="0"/>
              <a:t>Note, In this presentation I have provided many LINKS for your reference.</a:t>
            </a:r>
          </a:p>
        </p:txBody>
      </p:sp>
      <p:sp>
        <p:nvSpPr>
          <p:cNvPr id="4" name="Slide Number Placeholder 3"/>
          <p:cNvSpPr>
            <a:spLocks noGrp="1"/>
          </p:cNvSpPr>
          <p:nvPr>
            <p:ph type="sldNum" sz="quarter" idx="5"/>
          </p:nvPr>
        </p:nvSpPr>
        <p:spPr/>
        <p:txBody>
          <a:bodyPr/>
          <a:lstStyle/>
          <a:p>
            <a:fld id="{532EA0E1-131F-4AE9-82BE-969ED1A37F39}" type="slidenum">
              <a:rPr lang="en-US" smtClean="0"/>
              <a:t>8</a:t>
            </a:fld>
            <a:endParaRPr lang="en-US" dirty="0"/>
          </a:p>
        </p:txBody>
      </p:sp>
    </p:spTree>
    <p:extLst>
      <p:ext uri="{BB962C8B-B14F-4D97-AF65-F5344CB8AC3E}">
        <p14:creationId xmlns:p14="http://schemas.microsoft.com/office/powerpoint/2010/main" val="384658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150813"/>
            <a:ext cx="5618163" cy="3160712"/>
          </a:xfrm>
        </p:spPr>
      </p:sp>
      <p:sp>
        <p:nvSpPr>
          <p:cNvPr id="3" name="Notes Placeholder 2"/>
          <p:cNvSpPr>
            <a:spLocks noGrp="1"/>
          </p:cNvSpPr>
          <p:nvPr>
            <p:ph type="body" idx="1"/>
          </p:nvPr>
        </p:nvSpPr>
        <p:spPr>
          <a:xfrm>
            <a:off x="707546" y="3578518"/>
            <a:ext cx="5661983" cy="3689291"/>
          </a:xfrm>
        </p:spPr>
        <p:txBody>
          <a:bodyPr/>
          <a:lstStyle/>
          <a:p>
            <a:pPr algn="l"/>
            <a:r>
              <a:rPr lang="en-US" sz="1800" b="1" u="sng" dirty="0">
                <a:solidFill>
                  <a:srgbClr val="669900"/>
                </a:solidFill>
                <a:latin typeface="ProximaNova-Bold"/>
                <a:hlinkClick r:id="rId3"/>
              </a:rPr>
              <a:t>Read from slide and here is another Source</a:t>
            </a:r>
          </a:p>
          <a:p>
            <a:pPr algn="l"/>
            <a:r>
              <a:rPr lang="en-US" sz="800" b="0" i="0" u="none" strike="noStrike" dirty="0">
                <a:solidFill>
                  <a:srgbClr val="669900"/>
                </a:solidFill>
                <a:effectLst/>
                <a:latin typeface="ProximaNova-Bold"/>
                <a:hlinkClick r:id="rId3"/>
              </a:rPr>
              <a:t> Here are some other points I found from other sources</a:t>
            </a:r>
          </a:p>
          <a:p>
            <a:pPr algn="l"/>
            <a:r>
              <a:rPr lang="en-US" sz="800" b="0" i="0" u="none" strike="noStrike" dirty="0">
                <a:solidFill>
                  <a:srgbClr val="669900"/>
                </a:solidFill>
                <a:effectLst/>
                <a:latin typeface="ProximaNova-Bold"/>
                <a:hlinkClick r:id="rId3"/>
              </a:rPr>
              <a:t>The Economic Benefits of Trails</a:t>
            </a:r>
            <a:endParaRPr lang="en-US" sz="800" b="0" i="0" dirty="0">
              <a:solidFill>
                <a:srgbClr val="333333"/>
              </a:solidFill>
              <a:effectLst/>
              <a:latin typeface="ProximaNova-Bold"/>
            </a:endParaRPr>
          </a:p>
          <a:p>
            <a:pPr algn="l"/>
            <a:r>
              <a:rPr lang="en-US" sz="800" b="0" i="1" dirty="0">
                <a:solidFill>
                  <a:srgbClr val="333333"/>
                </a:solidFill>
                <a:effectLst/>
                <a:latin typeface="ProximaNova-Regular"/>
              </a:rPr>
              <a:t>American Hiking Society</a:t>
            </a:r>
            <a:endParaRPr lang="en-US" sz="800" b="0" i="0" dirty="0">
              <a:solidFill>
                <a:srgbClr val="333333"/>
              </a:solidFill>
              <a:effectLst/>
              <a:latin typeface="ProximaNova-Regular"/>
            </a:endParaRPr>
          </a:p>
          <a:p>
            <a:pPr algn="l">
              <a:buFont typeface="Arial" panose="020B0604020202020204" pitchFamily="34" charset="0"/>
              <a:buChar char="•"/>
            </a:pPr>
            <a:r>
              <a:rPr lang="en-US" sz="800" b="0" i="0" dirty="0">
                <a:solidFill>
                  <a:srgbClr val="333333"/>
                </a:solidFill>
                <a:effectLst/>
                <a:latin typeface="ProximaNova-Regular"/>
              </a:rPr>
              <a:t>Trails allow communities to increase commerce, support and create jobs, increase property values, reduce commuter costs and provide low-cost health benefits.</a:t>
            </a:r>
          </a:p>
          <a:p>
            <a:pPr algn="l">
              <a:buFont typeface="Arial" panose="020B0604020202020204" pitchFamily="34" charset="0"/>
              <a:buChar char="•"/>
            </a:pPr>
            <a:r>
              <a:rPr lang="en-US" sz="800" b="0" i="0" dirty="0">
                <a:solidFill>
                  <a:srgbClr val="333333"/>
                </a:solidFill>
                <a:effectLst/>
                <a:latin typeface="ProximaNova-Regular"/>
              </a:rPr>
              <a:t>It took only one season after the opening of the 35-mile Missouri River State Trail for the trail to positively impact local communities. After one season, 61 businesses along the trail found the trail positively impacted their businesses. Eleven reported the trail strongly influenced their decision on where to locate and 17 increased their business size since the trail opened.</a:t>
            </a:r>
          </a:p>
          <a:p>
            <a:pPr algn="l">
              <a:buFont typeface="Arial" panose="020B0604020202020204" pitchFamily="34" charset="0"/>
              <a:buChar char="•"/>
            </a:pPr>
            <a:r>
              <a:rPr lang="en-US" sz="800" b="0" i="0" dirty="0">
                <a:solidFill>
                  <a:srgbClr val="333333"/>
                </a:solidFill>
                <a:effectLst/>
                <a:latin typeface="ProximaNova-Regular"/>
              </a:rPr>
              <a:t>The Washington State Trails Plan estimated that trail users in Washington state spent more than $3.4 billion on equipment, which generated tax revenues of $13.8 to $27.6 million.</a:t>
            </a:r>
          </a:p>
          <a:p>
            <a:pPr algn="l">
              <a:buFont typeface="Arial" panose="020B0604020202020204" pitchFamily="34" charset="0"/>
              <a:buChar char="•"/>
            </a:pPr>
            <a:r>
              <a:rPr lang="en-US" sz="800" b="0" i="0" dirty="0">
                <a:solidFill>
                  <a:srgbClr val="333333"/>
                </a:solidFill>
                <a:effectLst/>
                <a:latin typeface="ProximaNova-Regular"/>
              </a:rPr>
              <a:t>Along the Baltimore and Annapolis Trail Park in Maryland, six trail-related stores have opened and two others have re-located next to the trail to attract new customers.</a:t>
            </a:r>
          </a:p>
          <a:p>
            <a:pPr algn="l">
              <a:buFont typeface="Arial" panose="020B0604020202020204" pitchFamily="34" charset="0"/>
              <a:buChar char="•"/>
            </a:pPr>
            <a:r>
              <a:rPr lang="en-US" sz="800" b="0" i="0" dirty="0">
                <a:solidFill>
                  <a:srgbClr val="333333"/>
                </a:solidFill>
                <a:effectLst/>
                <a:latin typeface="ProximaNova-Regular"/>
              </a:rPr>
              <a:t>In a 1995 survey, 73% of metro-Denver real estate agents believed a home near a trail would be easier to sell. Twenty-nine percent of those living near a trail said proximity to a trail influenced their home purchase.</a:t>
            </a:r>
          </a:p>
          <a:p>
            <a:pPr algn="l">
              <a:buFont typeface="Arial" panose="020B0604020202020204" pitchFamily="34" charset="0"/>
              <a:buChar char="•"/>
            </a:pPr>
            <a:r>
              <a:rPr lang="en-US" sz="800" b="0" i="0" dirty="0">
                <a:solidFill>
                  <a:srgbClr val="333333"/>
                </a:solidFill>
                <a:effectLst/>
                <a:latin typeface="ProximaNova-Regular"/>
              </a:rPr>
              <a:t>Fifty percent of all car excursions are less than three miles, a distance that could easily be walked or biked. The use of trails instead of cars reduces gas and auto care costs and improves air quality.</a:t>
            </a:r>
          </a:p>
          <a:p>
            <a:pPr algn="l">
              <a:buFont typeface="Arial" panose="020B0604020202020204" pitchFamily="34" charset="0"/>
              <a:buChar char="•"/>
            </a:pPr>
            <a:r>
              <a:rPr lang="en-US" sz="800" b="0" i="0" dirty="0">
                <a:solidFill>
                  <a:srgbClr val="333333"/>
                </a:solidFill>
                <a:effectLst/>
                <a:latin typeface="ProximaNova-Regular"/>
              </a:rPr>
              <a:t>Walking or hiking a few times per week can improve a person’s health and lower health care costs. A National Park Service study compared people who lead sedentary lifestyles to those who exercise regularly. The exercisers filed 14% fewer healthcare claims, spent 30% fewer days in the hospital, and had 41% fewer claims greater than $5,000.</a:t>
            </a:r>
          </a:p>
          <a:p>
            <a:endParaRPr lang="en-US" dirty="0"/>
          </a:p>
        </p:txBody>
      </p:sp>
      <p:sp>
        <p:nvSpPr>
          <p:cNvPr id="4" name="Slide Number Placeholder 3"/>
          <p:cNvSpPr>
            <a:spLocks noGrp="1"/>
          </p:cNvSpPr>
          <p:nvPr>
            <p:ph type="sldNum" sz="quarter" idx="5"/>
          </p:nvPr>
        </p:nvSpPr>
        <p:spPr/>
        <p:txBody>
          <a:bodyPr/>
          <a:lstStyle/>
          <a:p>
            <a:fld id="{532EA0E1-131F-4AE9-82BE-969ED1A37F39}" type="slidenum">
              <a:rPr lang="en-US" smtClean="0"/>
              <a:t>9</a:t>
            </a:fld>
            <a:endParaRPr lang="en-US" dirty="0"/>
          </a:p>
        </p:txBody>
      </p:sp>
    </p:spTree>
    <p:extLst>
      <p:ext uri="{BB962C8B-B14F-4D97-AF65-F5344CB8AC3E}">
        <p14:creationId xmlns:p14="http://schemas.microsoft.com/office/powerpoint/2010/main" val="370947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7C18CB7-7E45-481B-8861-01639CC820F8}" type="datetime1">
              <a:rPr lang="en-US" smtClean="0"/>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5623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5452B-CF26-4F1B-AE98-047AF48937AD}"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768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775B1-E02A-40BE-9BC7-73D7CFE92583}"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43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6A0621-AE69-4BDF-BDB5-24BFF0202EF7}"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167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4CFB-2013-455C-B684-9B6859F40ADF}"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149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FB003B-8033-43D4-ABF2-4F7FE1B12CC0}" type="datetime1">
              <a:rPr lang="en-US" smtClean="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62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1109CF-637A-4EA4-82A6-44384EF6081E}" type="datetime1">
              <a:rPr lang="en-US" smtClean="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181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B274A-95D0-4262-A7A7-8CBD4EBE5B72}"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3585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50CA0C-6F75-49B8-AD95-14921656DAD7}"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26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4E36A-9BFC-4717-8E69-73CDCA190530}"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857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F06B75-4DAB-4378-A21A-CDD5A74F2F08}"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9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7A6111-F7F2-41C1-BB74-A28721068557}"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9686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8E02BD-D423-4BDA-B76F-F8CAB2679024}" type="datetime1">
              <a:rPr lang="en-US" smtClean="0"/>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91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ED8E41-7B5A-4FD6-928D-E7C61E1A6128}" type="datetime1">
              <a:rPr lang="en-US" smtClean="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187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5A02-61C2-4D1F-9E75-F0B4A58C211E}" type="datetime1">
              <a:rPr lang="en-US" smtClean="0"/>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5231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436A7-B42B-4F49-B414-283B15E8FF2A}"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498432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9173E2-D8D4-4116-9633-634DB7CCF757}"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185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099D199-9BA9-44E3-A44C-8490DE649322}" type="datetime1">
              <a:rPr lang="en-US" smtClean="0"/>
              <a:t>6/10/2021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227905"/>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tate.nj.us/dep/greenacres/trails/plan.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nservationtools.org/guides/97-economic-benefits-of-trails#heading_7" TargetMode="External"/><Relationship Id="rId7" Type="http://schemas.openxmlformats.org/officeDocument/2006/relationships/hyperlink" Target="https://www.nj.gov/dep/greenacres/trails/pla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ommunities.extension.uconn.edu/wp-content/uploads/sites/1301/2015/10/NRGLiteratureReviewFinal-10-8-15.pdf" TargetMode="External"/><Relationship Id="rId5" Type="http://schemas.openxmlformats.org/officeDocument/2006/relationships/hyperlink" Target="https://www.carolinathreadtrail.org/wp-content/uploads/2018/08/Econ-Benefits-Handout.pdf" TargetMode="External"/><Relationship Id="rId4" Type="http://schemas.openxmlformats.org/officeDocument/2006/relationships/hyperlink" Target="Economic%20Benefits%20of%20trail%20study%20We%20Conserve%20PA.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conservationtools.org/library_items/1075-Economic-Benefits-of-Trai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0914" y="362858"/>
            <a:ext cx="11530941" cy="3149458"/>
          </a:xfrm>
          <a:solidFill>
            <a:schemeClr val="accent1">
              <a:lumMod val="40000"/>
              <a:lumOff val="60000"/>
            </a:schemeClr>
          </a:solidFill>
        </p:spPr>
        <p:txBody>
          <a:bodyPr>
            <a:normAutofit fontScale="70000" lnSpcReduction="20000"/>
          </a:bodyPr>
          <a:lstStyle/>
          <a:p>
            <a:pPr algn="ctr"/>
            <a:endPar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VERNON TOWN CENTER </a:t>
            </a: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TRAIL</a:t>
            </a: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a:t>
            </a: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BICYCLE PUMP TRACK</a:t>
            </a:r>
          </a:p>
        </p:txBody>
      </p:sp>
      <p:pic>
        <p:nvPicPr>
          <p:cNvPr id="1026" name="Picture 2" descr="The hills of Vernon Township, New Jersey. Photo credit: Nicholas Rinaldi">
            <a:extLst>
              <a:ext uri="{FF2B5EF4-FFF2-40B4-BE49-F238E27FC236}">
                <a16:creationId xmlns:a16="http://schemas.microsoft.com/office/drawing/2014/main" id="{D833C6EB-175D-433A-AD13-B8070222C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 y="3512315"/>
            <a:ext cx="11727542" cy="31240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9974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6C4D-AE60-4875-89B1-7151205B15E4}"/>
              </a:ext>
            </a:extLst>
          </p:cNvPr>
          <p:cNvSpPr>
            <a:spLocks noGrp="1"/>
          </p:cNvSpPr>
          <p:nvPr>
            <p:ph type="title"/>
          </p:nvPr>
        </p:nvSpPr>
        <p:spPr>
          <a:xfrm>
            <a:off x="838200" y="365125"/>
            <a:ext cx="10827058" cy="1325563"/>
          </a:xfrm>
        </p:spPr>
        <p:txBody>
          <a:bodyPr>
            <a:normAutofit/>
          </a:bodyPr>
          <a:lstStyle/>
          <a:p>
            <a:r>
              <a:rPr lang="en-US" sz="4800" dirty="0"/>
              <a:t>Economic Benefit – Local Businesses </a:t>
            </a:r>
            <a:r>
              <a:rPr lang="en-US" sz="2000" dirty="0"/>
              <a:t>(cont. -3)</a:t>
            </a:r>
          </a:p>
        </p:txBody>
      </p:sp>
      <p:sp>
        <p:nvSpPr>
          <p:cNvPr id="3" name="Content Placeholder 2">
            <a:extLst>
              <a:ext uri="{FF2B5EF4-FFF2-40B4-BE49-F238E27FC236}">
                <a16:creationId xmlns:a16="http://schemas.microsoft.com/office/drawing/2014/main" id="{6796F3A1-EA90-45A4-AD85-26B52A173DFD}"/>
              </a:ext>
            </a:extLst>
          </p:cNvPr>
          <p:cNvSpPr>
            <a:spLocks noGrp="1"/>
          </p:cNvSpPr>
          <p:nvPr>
            <p:ph idx="1"/>
          </p:nvPr>
        </p:nvSpPr>
        <p:spPr/>
        <p:txBody>
          <a:bodyPr>
            <a:normAutofit fontScale="92500"/>
          </a:bodyPr>
          <a:lstStyle/>
          <a:p>
            <a:r>
              <a:rPr lang="en-US" dirty="0">
                <a:solidFill>
                  <a:schemeClr val="tx1"/>
                </a:solidFill>
              </a:rPr>
              <a:t>Four in ten trail users that were surveyed planned an overnight stay as part of their trip. </a:t>
            </a:r>
          </a:p>
          <a:p>
            <a:r>
              <a:rPr lang="en-US" dirty="0">
                <a:solidFill>
                  <a:schemeClr val="tx1"/>
                </a:solidFill>
              </a:rPr>
              <a:t>Overnight trail users spent an average of $98 a day in the trail communities. (not including accommodations)</a:t>
            </a:r>
          </a:p>
          <a:p>
            <a:r>
              <a:rPr lang="en-US" dirty="0">
                <a:solidFill>
                  <a:schemeClr val="tx1"/>
                </a:solidFill>
              </a:rPr>
              <a:t>Non-overnight trail users spent an average of $13 a day in the trail communities.</a:t>
            </a:r>
          </a:p>
          <a:p>
            <a:r>
              <a:rPr lang="en-US" b="0" i="0" dirty="0">
                <a:solidFill>
                  <a:schemeClr val="tx1"/>
                </a:solidFill>
                <a:effectLst/>
              </a:rPr>
              <a:t>Average income from 60 people per week day trips 60 X$13 = $780 x 52 weeks = </a:t>
            </a:r>
            <a:r>
              <a:rPr lang="en-US" dirty="0">
                <a:solidFill>
                  <a:schemeClr val="tx1"/>
                </a:solidFill>
              </a:rPr>
              <a:t>$40K annually in day trip spend.</a:t>
            </a:r>
          </a:p>
          <a:p>
            <a:r>
              <a:rPr lang="en-US" b="0" i="0" dirty="0">
                <a:solidFill>
                  <a:schemeClr val="tx1"/>
                </a:solidFill>
                <a:effectLst/>
              </a:rPr>
              <a:t>Average income from 6 people with</a:t>
            </a:r>
            <a:r>
              <a:rPr lang="en-US" dirty="0">
                <a:solidFill>
                  <a:schemeClr val="tx1"/>
                </a:solidFill>
              </a:rPr>
              <a:t> overnight stays for 2 days, plus meals = $98 per day x  2 days x 6 people x 52 weeks = $60K annually</a:t>
            </a:r>
            <a:endParaRPr lang="en-US" b="0" i="0" dirty="0">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36D46D1C-3397-4029-A3B5-D655502B336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TextBox 4">
            <a:extLst>
              <a:ext uri="{FF2B5EF4-FFF2-40B4-BE49-F238E27FC236}">
                <a16:creationId xmlns:a16="http://schemas.microsoft.com/office/drawing/2014/main" id="{3D8A3D53-8904-4E8B-9641-3914E36E71DD}"/>
              </a:ext>
            </a:extLst>
          </p:cNvPr>
          <p:cNvSpPr txBox="1"/>
          <p:nvPr/>
        </p:nvSpPr>
        <p:spPr>
          <a:xfrm>
            <a:off x="307285" y="6352143"/>
            <a:ext cx="8327408" cy="276999"/>
          </a:xfrm>
          <a:prstGeom prst="rect">
            <a:avLst/>
          </a:prstGeom>
          <a:noFill/>
        </p:spPr>
        <p:txBody>
          <a:bodyPr wrap="none" rtlCol="0">
            <a:spAutoFit/>
          </a:bodyPr>
          <a:lstStyle/>
          <a:p>
            <a:r>
              <a:rPr lang="en-US" sz="1200" dirty="0"/>
              <a:t>Resource ; https://conservationtools-production.s3.amazonaws.com/library_item_files/1075/985/CT_Eco_Ben_Trails_111114.pdf?</a:t>
            </a:r>
          </a:p>
        </p:txBody>
      </p:sp>
    </p:spTree>
    <p:extLst>
      <p:ext uri="{BB962C8B-B14F-4D97-AF65-F5344CB8AC3E}">
        <p14:creationId xmlns:p14="http://schemas.microsoft.com/office/powerpoint/2010/main" val="165999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22C1-46AD-4713-965C-90300943124B}"/>
              </a:ext>
            </a:extLst>
          </p:cNvPr>
          <p:cNvSpPr>
            <a:spLocks noGrp="1"/>
          </p:cNvSpPr>
          <p:nvPr>
            <p:ph type="title"/>
          </p:nvPr>
        </p:nvSpPr>
        <p:spPr>
          <a:xfrm>
            <a:off x="838200" y="365125"/>
            <a:ext cx="10983686" cy="1325563"/>
          </a:xfrm>
        </p:spPr>
        <p:txBody>
          <a:bodyPr>
            <a:noAutofit/>
          </a:bodyPr>
          <a:lstStyle/>
          <a:p>
            <a:r>
              <a:rPr lang="en-US" sz="4800" dirty="0"/>
              <a:t>Economic Benefit – Town revenues Projected </a:t>
            </a:r>
          </a:p>
        </p:txBody>
      </p:sp>
      <p:sp>
        <p:nvSpPr>
          <p:cNvPr id="3" name="Content Placeholder 2">
            <a:extLst>
              <a:ext uri="{FF2B5EF4-FFF2-40B4-BE49-F238E27FC236}">
                <a16:creationId xmlns:a16="http://schemas.microsoft.com/office/drawing/2014/main" id="{7769B544-2AF0-4985-ACB7-CC1E78D7E035}"/>
              </a:ext>
            </a:extLst>
          </p:cNvPr>
          <p:cNvSpPr>
            <a:spLocks noGrp="1"/>
          </p:cNvSpPr>
          <p:nvPr>
            <p:ph idx="1"/>
          </p:nvPr>
        </p:nvSpPr>
        <p:spPr>
          <a:xfrm>
            <a:off x="1127760" y="1690688"/>
            <a:ext cx="10226040" cy="4665662"/>
          </a:xfrm>
        </p:spPr>
        <p:txBody>
          <a:bodyPr>
            <a:normAutofit lnSpcReduction="10000"/>
          </a:bodyPr>
          <a:lstStyle/>
          <a:p>
            <a:pPr marL="0" indent="0">
              <a:lnSpc>
                <a:spcPct val="110000"/>
              </a:lnSpc>
              <a:buNone/>
            </a:pPr>
            <a:r>
              <a:rPr lang="en-US" dirty="0"/>
              <a:t>Currently on Church Street , Theta &amp; Omega, there are 14 properties vacant</a:t>
            </a:r>
          </a:p>
          <a:p>
            <a:pPr>
              <a:lnSpc>
                <a:spcPct val="110000"/>
              </a:lnSpc>
            </a:pPr>
            <a:r>
              <a:rPr lang="en-US" dirty="0"/>
              <a:t>If two properties are sold and developed ( ½ - 1 Acres in total)</a:t>
            </a:r>
          </a:p>
          <a:p>
            <a:pPr lvl="1">
              <a:lnSpc>
                <a:spcPct val="110000"/>
              </a:lnSpc>
            </a:pPr>
            <a:r>
              <a:rPr lang="en-US" dirty="0"/>
              <a:t>Revenue could increase from $4K to  $8K just in taxes</a:t>
            </a:r>
          </a:p>
          <a:p>
            <a:pPr lvl="1">
              <a:lnSpc>
                <a:spcPct val="110000"/>
              </a:lnSpc>
            </a:pPr>
            <a:r>
              <a:rPr lang="en-US" dirty="0"/>
              <a:t>If one property develops every 2-3 years, revenues increases a minimum of $4K / year per property</a:t>
            </a:r>
          </a:p>
          <a:p>
            <a:pPr lvl="1">
              <a:lnSpc>
                <a:spcPct val="110000"/>
              </a:lnSpc>
            </a:pPr>
            <a:r>
              <a:rPr lang="en-US" dirty="0"/>
              <a:t>We need to grow tax ratables businesses in town center</a:t>
            </a:r>
          </a:p>
          <a:p>
            <a:pPr>
              <a:lnSpc>
                <a:spcPct val="110000"/>
              </a:lnSpc>
            </a:pPr>
            <a:r>
              <a:rPr lang="en-US" dirty="0"/>
              <a:t>Potential tax revenue increase to develop these three streets in 10 years = 14 lots X $4K/year per lot = $56K per year more in tax revenue</a:t>
            </a:r>
          </a:p>
        </p:txBody>
      </p:sp>
      <p:sp>
        <p:nvSpPr>
          <p:cNvPr id="4" name="Slide Number Placeholder 3">
            <a:extLst>
              <a:ext uri="{FF2B5EF4-FFF2-40B4-BE49-F238E27FC236}">
                <a16:creationId xmlns:a16="http://schemas.microsoft.com/office/drawing/2014/main" id="{8244A4F3-6676-46B2-9F09-D12E0CACD35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31396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22C1-46AD-4713-965C-90300943124B}"/>
              </a:ext>
            </a:extLst>
          </p:cNvPr>
          <p:cNvSpPr>
            <a:spLocks noGrp="1"/>
          </p:cNvSpPr>
          <p:nvPr>
            <p:ph type="title"/>
          </p:nvPr>
        </p:nvSpPr>
        <p:spPr/>
        <p:txBody>
          <a:bodyPr>
            <a:normAutofit fontScale="90000"/>
          </a:bodyPr>
          <a:lstStyle/>
          <a:p>
            <a:r>
              <a:rPr lang="en-US" sz="5300" dirty="0"/>
              <a:t>Economic Benefit – Town revenues Projected </a:t>
            </a:r>
            <a:r>
              <a:rPr lang="en-US" sz="1600" dirty="0"/>
              <a:t>(Continue)</a:t>
            </a:r>
            <a:endParaRPr lang="en-US" dirty="0"/>
          </a:p>
        </p:txBody>
      </p:sp>
      <p:sp>
        <p:nvSpPr>
          <p:cNvPr id="3" name="Content Placeholder 2">
            <a:extLst>
              <a:ext uri="{FF2B5EF4-FFF2-40B4-BE49-F238E27FC236}">
                <a16:creationId xmlns:a16="http://schemas.microsoft.com/office/drawing/2014/main" id="{7769B544-2AF0-4985-ACB7-CC1E78D7E035}"/>
              </a:ext>
            </a:extLst>
          </p:cNvPr>
          <p:cNvSpPr>
            <a:spLocks noGrp="1"/>
          </p:cNvSpPr>
          <p:nvPr>
            <p:ph idx="1"/>
          </p:nvPr>
        </p:nvSpPr>
        <p:spPr>
          <a:xfrm>
            <a:off x="1127760" y="1690688"/>
            <a:ext cx="10226040" cy="4665662"/>
          </a:xfrm>
        </p:spPr>
        <p:txBody>
          <a:bodyPr>
            <a:normAutofit/>
          </a:bodyPr>
          <a:lstStyle/>
          <a:p>
            <a:pPr>
              <a:lnSpc>
                <a:spcPct val="160000"/>
              </a:lnSpc>
            </a:pPr>
            <a:r>
              <a:rPr lang="en-US" dirty="0"/>
              <a:t>Supports Sewer Service Expansion</a:t>
            </a:r>
          </a:p>
          <a:p>
            <a:pPr lvl="1">
              <a:lnSpc>
                <a:spcPct val="160000"/>
              </a:lnSpc>
            </a:pPr>
            <a:r>
              <a:rPr lang="en-US" sz="2800" dirty="0"/>
              <a:t>More EDUs for our Sewer System</a:t>
            </a:r>
          </a:p>
          <a:p>
            <a:pPr lvl="1">
              <a:lnSpc>
                <a:spcPct val="160000"/>
              </a:lnSpc>
            </a:pPr>
            <a:r>
              <a:rPr lang="en-US" sz="2800" dirty="0"/>
              <a:t>Spreads the cost over a larger user base</a:t>
            </a:r>
          </a:p>
          <a:p>
            <a:pPr lvl="1">
              <a:lnSpc>
                <a:spcPct val="160000"/>
              </a:lnSpc>
            </a:pPr>
            <a:r>
              <a:rPr lang="en-US" sz="2800" dirty="0"/>
              <a:t>Improves the utilization of the system</a:t>
            </a:r>
          </a:p>
          <a:p>
            <a:pPr lvl="1">
              <a:lnSpc>
                <a:spcPct val="160000"/>
              </a:lnSpc>
            </a:pPr>
            <a:r>
              <a:rPr lang="en-US" sz="2800" dirty="0"/>
              <a:t>Stabilizes rates for the future</a:t>
            </a:r>
          </a:p>
        </p:txBody>
      </p:sp>
      <p:sp>
        <p:nvSpPr>
          <p:cNvPr id="4" name="Slide Number Placeholder 3">
            <a:extLst>
              <a:ext uri="{FF2B5EF4-FFF2-40B4-BE49-F238E27FC236}">
                <a16:creationId xmlns:a16="http://schemas.microsoft.com/office/drawing/2014/main" id="{8244A4F3-6676-46B2-9F09-D12E0CACD3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89413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horzBrick">
          <a:fgClr>
            <a:srgbClr val="00206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EA5B-EA75-4773-9998-FE83BCB2A89B}"/>
              </a:ext>
            </a:extLst>
          </p:cNvPr>
          <p:cNvSpPr>
            <a:spLocks noGrp="1"/>
          </p:cNvSpPr>
          <p:nvPr>
            <p:ph type="title"/>
          </p:nvPr>
        </p:nvSpPr>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Trail System – Key Economic Benefits</a:t>
            </a:r>
          </a:p>
        </p:txBody>
      </p:sp>
      <p:pic>
        <p:nvPicPr>
          <p:cNvPr id="5" name="Content Placeholder 4"/>
          <p:cNvPicPr>
            <a:picLocks noGrp="1" noChangeAspect="1"/>
          </p:cNvPicPr>
          <p:nvPr>
            <p:ph idx="1"/>
          </p:nvPr>
        </p:nvPicPr>
        <p:blipFill>
          <a:blip r:embed="rId3"/>
          <a:stretch>
            <a:fillRect/>
          </a:stretch>
        </p:blipFill>
        <p:spPr>
          <a:xfrm>
            <a:off x="3975551" y="1733550"/>
            <a:ext cx="4283760" cy="4870450"/>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40623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177"/>
            <a:ext cx="12192000" cy="791736"/>
          </a:xfrm>
        </p:spPr>
        <p:txBody>
          <a:bodyPr>
            <a:noAutofit/>
          </a:bodyPr>
          <a:lstStyle/>
          <a:p>
            <a:pPr algn="ctr"/>
            <a:br>
              <a:rPr lang="en-US" sz="4800" b="1" dirty="0">
                <a:solidFill>
                  <a:srgbClr val="FFFF66"/>
                </a:solidFill>
                <a:latin typeface="Times New Roman" panose="02020603050405020304" pitchFamily="18" charset="0"/>
                <a:cs typeface="Times New Roman" panose="02020603050405020304" pitchFamily="18" charset="0"/>
              </a:rPr>
            </a:br>
            <a:br>
              <a:rPr lang="en-US" sz="4800" b="1" dirty="0">
                <a:solidFill>
                  <a:srgbClr val="FFFF66"/>
                </a:solidFill>
                <a:latin typeface="Times New Roman" panose="02020603050405020304" pitchFamily="18" charset="0"/>
                <a:cs typeface="Times New Roman" panose="02020603050405020304" pitchFamily="18" charset="0"/>
              </a:rPr>
            </a:br>
            <a:r>
              <a:rPr lang="en-US" sz="4800" b="1" dirty="0">
                <a:solidFill>
                  <a:srgbClr val="FFFF66"/>
                </a:solidFill>
                <a:cs typeface="Times New Roman" panose="02020603050405020304" pitchFamily="18" charset="0"/>
              </a:rPr>
              <a:t>Open Space Trust Fund</a:t>
            </a:r>
            <a:br>
              <a:rPr lang="en-US" sz="4800" dirty="0">
                <a:latin typeface="Times New Roman" panose="02020603050405020304" pitchFamily="18" charset="0"/>
                <a:cs typeface="Times New Roman" panose="02020603050405020304" pitchFamily="18" charset="0"/>
              </a:rPr>
            </a:br>
            <a:br>
              <a:rPr lang="en-US" sz="4400" b="1" dirty="0"/>
            </a:br>
            <a:endParaRPr lang="en-US" sz="4400" b="1" dirty="0">
              <a:solidFill>
                <a:srgbClr val="FFFF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9088" y="1450456"/>
            <a:ext cx="11753823" cy="5956230"/>
          </a:xfrm>
        </p:spPr>
        <p:txBody>
          <a:bodyPr>
            <a:noAutofit/>
          </a:bodyPr>
          <a:lstStyle/>
          <a:p>
            <a:r>
              <a:rPr lang="en-US" sz="4000" b="1" dirty="0">
                <a:cs typeface="Times New Roman" panose="02020603050405020304" pitchFamily="18" charset="0"/>
              </a:rPr>
              <a:t>Current Total Open Space Funds </a:t>
            </a:r>
            <a:r>
              <a:rPr lang="en-US" sz="4000" dirty="0">
                <a:solidFill>
                  <a:srgbClr val="FFFF66"/>
                </a:solidFill>
                <a:cs typeface="Times New Roman" panose="02020603050405020304" pitchFamily="18" charset="0"/>
              </a:rPr>
              <a:t>$858,000 </a:t>
            </a:r>
          </a:p>
          <a:p>
            <a:pPr lvl="1"/>
            <a:r>
              <a:rPr lang="en-US" sz="3600" dirty="0">
                <a:cs typeface="Times New Roman" panose="02020603050405020304" pitchFamily="18" charset="0"/>
              </a:rPr>
              <a:t>Approved via 2018 referendum for amenities i.e. trail &amp; BPT - </a:t>
            </a:r>
            <a:r>
              <a:rPr lang="en-US" sz="3600" dirty="0">
                <a:solidFill>
                  <a:srgbClr val="FFFF66"/>
                </a:solidFill>
                <a:cs typeface="Times New Roman" panose="02020603050405020304" pitchFamily="18" charset="0"/>
              </a:rPr>
              <a:t>$291,000</a:t>
            </a:r>
          </a:p>
          <a:p>
            <a:pPr lvl="2"/>
            <a:r>
              <a:rPr lang="en-US" sz="3200" b="1" dirty="0">
                <a:cs typeface="Times New Roman" panose="02020603050405020304" pitchFamily="18" charset="0"/>
              </a:rPr>
              <a:t>Continue </a:t>
            </a:r>
            <a:r>
              <a:rPr lang="en-US" sz="3200" dirty="0">
                <a:cs typeface="Times New Roman" panose="02020603050405020304" pitchFamily="18" charset="0"/>
              </a:rPr>
              <a:t>Funding-6% of Hotel Occupancy Tax </a:t>
            </a:r>
          </a:p>
          <a:p>
            <a:pPr lvl="2"/>
            <a:endParaRPr lang="en-US" sz="3200" dirty="0">
              <a:cs typeface="Times New Roman" panose="02020603050405020304" pitchFamily="18" charset="0"/>
            </a:endParaRPr>
          </a:p>
          <a:p>
            <a:r>
              <a:rPr lang="en-US" sz="4400" dirty="0">
                <a:cs typeface="Times New Roman" panose="02020603050405020304" pitchFamily="18" charset="0"/>
              </a:rPr>
              <a:t>Current Available for Acquisition &amp; farmland preservation- </a:t>
            </a:r>
            <a:r>
              <a:rPr lang="en-US" sz="4400" dirty="0">
                <a:solidFill>
                  <a:srgbClr val="FFFF66"/>
                </a:solidFill>
                <a:cs typeface="Times New Roman" panose="02020603050405020304" pitchFamily="18" charset="0"/>
              </a:rPr>
              <a:t>$588,000 </a:t>
            </a:r>
          </a:p>
          <a:p>
            <a:pPr lvl="2"/>
            <a:r>
              <a:rPr lang="en-US" sz="3200" b="1" dirty="0">
                <a:solidFill>
                  <a:schemeClr val="tx1"/>
                </a:solidFill>
                <a:cs typeface="Times New Roman" panose="02020603050405020304" pitchFamily="18" charset="0"/>
              </a:rPr>
              <a:t>Continue </a:t>
            </a:r>
            <a:r>
              <a:rPr lang="en-US" sz="3200" dirty="0">
                <a:solidFill>
                  <a:schemeClr val="tx1"/>
                </a:solidFill>
                <a:cs typeface="Times New Roman" panose="02020603050405020304" pitchFamily="18" charset="0"/>
              </a:rPr>
              <a:t>Funding-1% of Hotel Occupancy Tax </a:t>
            </a:r>
          </a:p>
          <a:p>
            <a:endParaRPr lang="en-US" sz="4400" dirty="0">
              <a:solidFill>
                <a:srgbClr val="FFFF66"/>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82953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39" y="423392"/>
            <a:ext cx="10504886" cy="1260442"/>
          </a:xfrm>
        </p:spPr>
        <p:txBody>
          <a:bodyPr>
            <a:noAutofit/>
          </a:bodyPr>
          <a:lstStyle/>
          <a:p>
            <a:pPr algn="ctr"/>
            <a:r>
              <a:rPr lang="en-US" sz="4800" b="1" dirty="0">
                <a:solidFill>
                  <a:srgbClr val="FFFF66"/>
                </a:solidFill>
                <a:cs typeface="Times New Roman" panose="02020603050405020304" pitchFamily="18" charset="0"/>
              </a:rPr>
              <a:t>Estimated Cost for Project Construction</a:t>
            </a:r>
          </a:p>
        </p:txBody>
      </p:sp>
      <p:sp>
        <p:nvSpPr>
          <p:cNvPr id="3" name="Content Placeholder 2"/>
          <p:cNvSpPr>
            <a:spLocks noGrp="1"/>
          </p:cNvSpPr>
          <p:nvPr>
            <p:ph idx="1"/>
          </p:nvPr>
        </p:nvSpPr>
        <p:spPr>
          <a:xfrm>
            <a:off x="1126671" y="1683834"/>
            <a:ext cx="10069154" cy="4577242"/>
          </a:xfrm>
        </p:spPr>
        <p:txBody>
          <a:bodyPr>
            <a:normAutofit/>
          </a:bodyPr>
          <a:lstStyle/>
          <a:p>
            <a:pPr>
              <a:lnSpc>
                <a:spcPct val="150000"/>
              </a:lnSpc>
            </a:pPr>
            <a:r>
              <a:rPr lang="en-US" sz="4400" dirty="0">
                <a:latin typeface="Times New Roman" panose="02020603050405020304" pitchFamily="18" charset="0"/>
                <a:cs typeface="Times New Roman" panose="02020603050405020304" pitchFamily="18" charset="0"/>
              </a:rPr>
              <a:t> </a:t>
            </a:r>
            <a:r>
              <a:rPr lang="en-US" sz="3200" dirty="0">
                <a:cs typeface="Times New Roman" panose="02020603050405020304" pitchFamily="18" charset="0"/>
              </a:rPr>
              <a:t>Estimated Trail Construction - $245,000</a:t>
            </a:r>
          </a:p>
          <a:p>
            <a:pPr lvl="1">
              <a:lnSpc>
                <a:spcPct val="150000"/>
              </a:lnSpc>
            </a:pPr>
            <a:r>
              <a:rPr lang="en-US" sz="3200" dirty="0">
                <a:cs typeface="Times New Roman" panose="02020603050405020304" pitchFamily="18" charset="0"/>
              </a:rPr>
              <a:t>Includes ADA compliant section cost of $50K</a:t>
            </a:r>
          </a:p>
          <a:p>
            <a:pPr lvl="1">
              <a:lnSpc>
                <a:spcPct val="150000"/>
              </a:lnSpc>
            </a:pPr>
            <a:r>
              <a:rPr lang="en-US" sz="3200" dirty="0">
                <a:cs typeface="Times New Roman" panose="02020603050405020304" pitchFamily="18" charset="0"/>
              </a:rPr>
              <a:t>Trail is both biking and walking </a:t>
            </a:r>
          </a:p>
          <a:p>
            <a:pPr>
              <a:lnSpc>
                <a:spcPct val="150000"/>
              </a:lnSpc>
            </a:pPr>
            <a:r>
              <a:rPr lang="en-US" sz="3200" dirty="0">
                <a:cs typeface="Times New Roman" panose="02020603050405020304" pitchFamily="18" charset="0"/>
              </a:rPr>
              <a:t> Estimated Bike Pump Track - $170,000</a:t>
            </a:r>
          </a:p>
          <a:p>
            <a:pPr>
              <a:lnSpc>
                <a:spcPct val="150000"/>
              </a:lnSpc>
            </a:pPr>
            <a:r>
              <a:rPr lang="en-US" sz="3200" b="1" dirty="0">
                <a:solidFill>
                  <a:srgbClr val="FFFF66"/>
                </a:solidFill>
                <a:cs typeface="Times New Roman" panose="02020603050405020304" pitchFamily="18" charset="0"/>
              </a:rPr>
              <a:t>TOTAL PROJECT COSTS - $415,000</a:t>
            </a:r>
          </a:p>
          <a:p>
            <a:endParaRPr lang="en-US" sz="4400" b="1" dirty="0">
              <a:solidFill>
                <a:srgbClr val="FFFF66"/>
              </a:solidFill>
              <a:latin typeface="Times New Roman" panose="02020603050405020304" pitchFamily="18" charset="0"/>
              <a:cs typeface="Times New Roman" panose="02020603050405020304" pitchFamily="18" charset="0"/>
            </a:endParaRPr>
          </a:p>
          <a:p>
            <a:endParaRPr lang="en-US" dirty="0">
              <a:solidFill>
                <a:srgbClr val="FFFF6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9273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39" y="423392"/>
            <a:ext cx="10504886" cy="1260442"/>
          </a:xfrm>
        </p:spPr>
        <p:txBody>
          <a:bodyPr>
            <a:noAutofit/>
          </a:bodyPr>
          <a:lstStyle/>
          <a:p>
            <a:pPr algn="ctr"/>
            <a:r>
              <a:rPr lang="en-US" sz="4400" b="1" dirty="0">
                <a:solidFill>
                  <a:srgbClr val="FFFF66"/>
                </a:solidFill>
                <a:cs typeface="Times New Roman" panose="02020603050405020304" pitchFamily="18" charset="0"/>
              </a:rPr>
              <a:t>Other Cost for Project Construction</a:t>
            </a:r>
          </a:p>
        </p:txBody>
      </p:sp>
      <p:sp>
        <p:nvSpPr>
          <p:cNvPr id="3" name="Content Placeholder 2"/>
          <p:cNvSpPr>
            <a:spLocks noGrp="1"/>
          </p:cNvSpPr>
          <p:nvPr>
            <p:ph idx="1"/>
          </p:nvPr>
        </p:nvSpPr>
        <p:spPr>
          <a:xfrm>
            <a:off x="367552" y="2043953"/>
            <a:ext cx="11490619" cy="4577242"/>
          </a:xfrm>
        </p:spPr>
        <p:txBody>
          <a:bodyPr>
            <a:normAutofit/>
          </a:bodyPr>
          <a:lstStyle/>
          <a:p>
            <a:pPr>
              <a:lnSpc>
                <a:spcPct val="150000"/>
              </a:lnSpc>
            </a:pPr>
            <a:r>
              <a:rPr lang="en-US" sz="3200" dirty="0">
                <a:latin typeface="+mj-lt"/>
                <a:cs typeface="Times New Roman" panose="02020603050405020304" pitchFamily="18" charset="0"/>
              </a:rPr>
              <a:t> Road improvement of Black Creek = $225,000</a:t>
            </a:r>
          </a:p>
          <a:p>
            <a:pPr>
              <a:lnSpc>
                <a:spcPct val="150000"/>
              </a:lnSpc>
            </a:pPr>
            <a:r>
              <a:rPr lang="en-US" sz="3200" dirty="0">
                <a:latin typeface="+mj-lt"/>
                <a:cs typeface="Times New Roman" panose="02020603050405020304" pitchFamily="18" charset="0"/>
              </a:rPr>
              <a:t> Access road Omega to Black Creek = $200,000</a:t>
            </a:r>
          </a:p>
          <a:p>
            <a:pPr>
              <a:lnSpc>
                <a:spcPct val="150000"/>
              </a:lnSpc>
            </a:pPr>
            <a:r>
              <a:rPr lang="en-US" sz="3200" dirty="0">
                <a:latin typeface="+mj-lt"/>
                <a:cs typeface="Times New Roman" panose="02020603050405020304" pitchFamily="18" charset="0"/>
              </a:rPr>
              <a:t> Paved 30 space parking	- $60,000</a:t>
            </a:r>
          </a:p>
          <a:p>
            <a:pPr>
              <a:lnSpc>
                <a:spcPct val="150000"/>
              </a:lnSpc>
            </a:pPr>
            <a:r>
              <a:rPr lang="en-US" sz="3200" b="1" dirty="0">
                <a:solidFill>
                  <a:srgbClr val="FFFF66"/>
                </a:solidFill>
                <a:latin typeface="+mj-lt"/>
                <a:cs typeface="Times New Roman" panose="02020603050405020304" pitchFamily="18" charset="0"/>
              </a:rPr>
              <a:t>Road &amp; Parking improvements - $485,000</a:t>
            </a:r>
          </a:p>
          <a:p>
            <a:endParaRPr lang="en-US" sz="4400" b="1" dirty="0">
              <a:solidFill>
                <a:srgbClr val="FFFF66"/>
              </a:solidFill>
              <a:latin typeface="Times New Roman" panose="02020603050405020304" pitchFamily="18" charset="0"/>
              <a:cs typeface="Times New Roman" panose="02020603050405020304" pitchFamily="18" charset="0"/>
            </a:endParaRPr>
          </a:p>
          <a:p>
            <a:endParaRPr lang="en-US" dirty="0">
              <a:solidFill>
                <a:srgbClr val="FFFF6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83212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315D-CC06-404F-950A-2D4FDE9A2913}"/>
              </a:ext>
            </a:extLst>
          </p:cNvPr>
          <p:cNvSpPr>
            <a:spLocks noGrp="1"/>
          </p:cNvSpPr>
          <p:nvPr>
            <p:ph type="title"/>
          </p:nvPr>
        </p:nvSpPr>
        <p:spPr/>
        <p:txBody>
          <a:bodyPr>
            <a:normAutofit/>
          </a:bodyPr>
          <a:lstStyle/>
          <a:p>
            <a:r>
              <a:rPr lang="en-US" sz="4800" b="1" dirty="0">
                <a:solidFill>
                  <a:srgbClr val="FFFF00"/>
                </a:solidFill>
              </a:rPr>
              <a:t>Total Cost of Full Project</a:t>
            </a:r>
          </a:p>
        </p:txBody>
      </p:sp>
      <p:sp>
        <p:nvSpPr>
          <p:cNvPr id="3" name="Content Placeholder 2">
            <a:extLst>
              <a:ext uri="{FF2B5EF4-FFF2-40B4-BE49-F238E27FC236}">
                <a16:creationId xmlns:a16="http://schemas.microsoft.com/office/drawing/2014/main" id="{AB731B1E-B5C6-4E7F-B030-6DB07737D000}"/>
              </a:ext>
            </a:extLst>
          </p:cNvPr>
          <p:cNvSpPr>
            <a:spLocks noGrp="1"/>
          </p:cNvSpPr>
          <p:nvPr>
            <p:ph idx="1"/>
          </p:nvPr>
        </p:nvSpPr>
        <p:spPr/>
        <p:txBody>
          <a:bodyPr>
            <a:normAutofit/>
          </a:bodyPr>
          <a:lstStyle/>
          <a:p>
            <a:pPr>
              <a:lnSpc>
                <a:spcPct val="150000"/>
              </a:lnSpc>
            </a:pPr>
            <a:r>
              <a:rPr lang="en-US" dirty="0"/>
              <a:t>Trail &amp; BPT construction cost					=  $415,000</a:t>
            </a:r>
          </a:p>
          <a:p>
            <a:pPr>
              <a:lnSpc>
                <a:spcPct val="150000"/>
              </a:lnSpc>
            </a:pPr>
            <a:r>
              <a:rPr lang="en-US" dirty="0"/>
              <a:t>Road &amp; Parking improvements and additions		= $485,000</a:t>
            </a:r>
          </a:p>
          <a:p>
            <a:pPr>
              <a:lnSpc>
                <a:spcPct val="150000"/>
              </a:lnSpc>
            </a:pPr>
            <a:r>
              <a:rPr lang="en-US" dirty="0"/>
              <a:t>Baldwin Open Space Acquisition				</a:t>
            </a:r>
            <a:r>
              <a:rPr lang="en-US" u="sng" dirty="0"/>
              <a:t>= $289,000</a:t>
            </a:r>
          </a:p>
          <a:p>
            <a:pPr>
              <a:lnSpc>
                <a:spcPct val="150000"/>
              </a:lnSpc>
            </a:pPr>
            <a:endParaRPr lang="en-US" dirty="0"/>
          </a:p>
          <a:p>
            <a:pPr>
              <a:lnSpc>
                <a:spcPct val="150000"/>
              </a:lnSpc>
            </a:pPr>
            <a:r>
              <a:rPr lang="en-US" dirty="0"/>
              <a:t>Total Project Cost					        = $1,189,000</a:t>
            </a:r>
          </a:p>
        </p:txBody>
      </p:sp>
      <p:sp>
        <p:nvSpPr>
          <p:cNvPr id="4" name="Slide Number Placeholder 3">
            <a:extLst>
              <a:ext uri="{FF2B5EF4-FFF2-40B4-BE49-F238E27FC236}">
                <a16:creationId xmlns:a16="http://schemas.microsoft.com/office/drawing/2014/main" id="{10B55729-B3CB-40EF-A64B-A0851D4B83A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221183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D6FC-D22E-4DE4-89BF-D60D6F6617C9}"/>
              </a:ext>
            </a:extLst>
          </p:cNvPr>
          <p:cNvSpPr>
            <a:spLocks noGrp="1"/>
          </p:cNvSpPr>
          <p:nvPr>
            <p:ph type="title"/>
          </p:nvPr>
        </p:nvSpPr>
        <p:spPr/>
        <p:txBody>
          <a:bodyPr>
            <a:normAutofit/>
          </a:bodyPr>
          <a:lstStyle/>
          <a:p>
            <a:r>
              <a:rPr lang="en-US" sz="4800" b="1" dirty="0">
                <a:solidFill>
                  <a:srgbClr val="FFFF00"/>
                </a:solidFill>
              </a:rPr>
              <a:t>How will this be financed?</a:t>
            </a:r>
          </a:p>
        </p:txBody>
      </p:sp>
      <p:sp>
        <p:nvSpPr>
          <p:cNvPr id="3" name="Content Placeholder 2">
            <a:extLst>
              <a:ext uri="{FF2B5EF4-FFF2-40B4-BE49-F238E27FC236}">
                <a16:creationId xmlns:a16="http://schemas.microsoft.com/office/drawing/2014/main" id="{6B9FCA31-45D4-4B47-9068-DC0849691B57}"/>
              </a:ext>
            </a:extLst>
          </p:cNvPr>
          <p:cNvSpPr>
            <a:spLocks noGrp="1"/>
          </p:cNvSpPr>
          <p:nvPr>
            <p:ph idx="1"/>
          </p:nvPr>
        </p:nvSpPr>
        <p:spPr>
          <a:xfrm>
            <a:off x="683581" y="1404730"/>
            <a:ext cx="11150610" cy="6175513"/>
          </a:xfrm>
        </p:spPr>
        <p:txBody>
          <a:bodyPr>
            <a:normAutofit/>
          </a:bodyPr>
          <a:lstStyle/>
          <a:p>
            <a:pPr>
              <a:lnSpc>
                <a:spcPct val="150000"/>
              </a:lnSpc>
            </a:pPr>
            <a:r>
              <a:rPr lang="en-US" dirty="0"/>
              <a:t>Down Payment from Capital Funds					=  $29,000</a:t>
            </a:r>
          </a:p>
          <a:p>
            <a:pPr>
              <a:lnSpc>
                <a:spcPct val="150000"/>
              </a:lnSpc>
            </a:pPr>
            <a:r>
              <a:rPr lang="en-US" dirty="0"/>
              <a:t>Open Space Funds from 2018 Ordinance				= $291,000</a:t>
            </a:r>
          </a:p>
          <a:p>
            <a:pPr>
              <a:lnSpc>
                <a:spcPct val="150000"/>
              </a:lnSpc>
            </a:pPr>
            <a:r>
              <a:rPr lang="en-US" dirty="0"/>
              <a:t>Open Space Funds Baldwin Property</a:t>
            </a:r>
          </a:p>
          <a:p>
            <a:pPr lvl="1">
              <a:lnSpc>
                <a:spcPct val="150000"/>
              </a:lnSpc>
            </a:pPr>
            <a:r>
              <a:rPr lang="en-US" sz="2800" dirty="0"/>
              <a:t>Vernon Open Space Funds						= $214,000</a:t>
            </a:r>
          </a:p>
          <a:p>
            <a:pPr lvl="1">
              <a:lnSpc>
                <a:spcPct val="150000"/>
              </a:lnSpc>
            </a:pPr>
            <a:r>
              <a:rPr lang="en-US" sz="2800" dirty="0"/>
              <a:t>Sussex County Open Space Fund Grant				=     $75,000</a:t>
            </a:r>
          </a:p>
          <a:p>
            <a:pPr>
              <a:lnSpc>
                <a:spcPct val="150000"/>
              </a:lnSpc>
            </a:pPr>
            <a:r>
              <a:rPr lang="en-US" dirty="0"/>
              <a:t>Bonding for road improvements &amp; trail additions		= $580,000</a:t>
            </a:r>
          </a:p>
          <a:p>
            <a:pPr marL="0" indent="0">
              <a:buNone/>
            </a:pPr>
            <a:endParaRPr lang="en-US" sz="3300" dirty="0"/>
          </a:p>
          <a:p>
            <a:pPr marL="0" indent="0">
              <a:buNone/>
            </a:pPr>
            <a:r>
              <a:rPr lang="en-US" dirty="0"/>
              <a:t>			</a:t>
            </a:r>
          </a:p>
        </p:txBody>
      </p:sp>
      <p:sp>
        <p:nvSpPr>
          <p:cNvPr id="4" name="Slide Number Placeholder 3">
            <a:extLst>
              <a:ext uri="{FF2B5EF4-FFF2-40B4-BE49-F238E27FC236}">
                <a16:creationId xmlns:a16="http://schemas.microsoft.com/office/drawing/2014/main" id="{D7A3FA00-8F5E-4E0C-A849-AF1D0FBB5B1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5679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35" y="234177"/>
            <a:ext cx="5745481" cy="791736"/>
          </a:xfrm>
        </p:spPr>
        <p:txBody>
          <a:bodyPr>
            <a:noAutofit/>
          </a:bodyPr>
          <a:lstStyle/>
          <a:p>
            <a:br>
              <a:rPr lang="en-US" sz="4400" b="1" dirty="0">
                <a:solidFill>
                  <a:srgbClr val="FFFF66"/>
                </a:solidFill>
                <a:latin typeface="Times New Roman" panose="02020603050405020304" pitchFamily="18" charset="0"/>
                <a:cs typeface="Times New Roman" panose="02020603050405020304" pitchFamily="18" charset="0"/>
              </a:rPr>
            </a:br>
            <a:r>
              <a:rPr lang="en-US" sz="4400" b="1" dirty="0">
                <a:solidFill>
                  <a:srgbClr val="FFFF66"/>
                </a:solidFill>
                <a:cs typeface="Times New Roman" panose="02020603050405020304" pitchFamily="18" charset="0"/>
              </a:rPr>
              <a:t>Why Finance?</a:t>
            </a:r>
            <a:br>
              <a:rPr lang="en-US" sz="4400" b="1" dirty="0"/>
            </a:br>
            <a:endParaRPr lang="en-US" sz="4400" b="1" dirty="0">
              <a:solidFill>
                <a:srgbClr val="FFFF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7552" y="1271239"/>
            <a:ext cx="11490619" cy="5349956"/>
          </a:xfrm>
        </p:spPr>
        <p:txBody>
          <a:bodyPr>
            <a:normAutofit/>
          </a:bodyPr>
          <a:lstStyle/>
          <a:p>
            <a:pPr>
              <a:lnSpc>
                <a:spcPct val="150000"/>
              </a:lnSpc>
            </a:pPr>
            <a:r>
              <a:rPr lang="en-US" sz="3200" dirty="0">
                <a:cs typeface="Times New Roman" panose="02020603050405020304" pitchFamily="18" charset="0"/>
              </a:rPr>
              <a:t>Bike Pump Track &amp; Trails long life- 15 years </a:t>
            </a:r>
          </a:p>
          <a:p>
            <a:pPr>
              <a:lnSpc>
                <a:spcPct val="150000"/>
              </a:lnSpc>
            </a:pPr>
            <a:r>
              <a:rPr lang="en-US" sz="3200" dirty="0">
                <a:cs typeface="Times New Roman" panose="02020603050405020304" pitchFamily="18" charset="0"/>
              </a:rPr>
              <a:t>Bond rate is low, 3.95% anticipated average</a:t>
            </a:r>
            <a:endParaRPr lang="en-US" sz="2800" dirty="0">
              <a:cs typeface="Times New Roman" panose="02020603050405020304" pitchFamily="18" charset="0"/>
            </a:endParaRPr>
          </a:p>
          <a:p>
            <a:pPr>
              <a:lnSpc>
                <a:spcPct val="150000"/>
              </a:lnSpc>
            </a:pPr>
            <a:r>
              <a:rPr lang="en-US" sz="3200" dirty="0">
                <a:cs typeface="Times New Roman" panose="02020603050405020304" pitchFamily="18" charset="0"/>
              </a:rPr>
              <a:t>If financed, BPT &amp; trail system will cost the avg. household approx. </a:t>
            </a:r>
            <a:r>
              <a:rPr lang="en-US" sz="3200" dirty="0">
                <a:solidFill>
                  <a:srgbClr val="FFFF66"/>
                </a:solidFill>
                <a:cs typeface="Times New Roman" panose="02020603050405020304" pitchFamily="18" charset="0"/>
              </a:rPr>
              <a:t>$5.80 </a:t>
            </a:r>
            <a:r>
              <a:rPr lang="en-US" sz="3200" dirty="0">
                <a:cs typeface="Times New Roman" panose="02020603050405020304" pitchFamily="18" charset="0"/>
              </a:rPr>
              <a:t>a year for 10 years</a:t>
            </a:r>
          </a:p>
          <a:p>
            <a:pPr lvl="1">
              <a:lnSpc>
                <a:spcPct val="150000"/>
              </a:lnSpc>
            </a:pPr>
            <a:r>
              <a:rPr lang="en-US" sz="3200" dirty="0">
                <a:cs typeface="Times New Roman" panose="02020603050405020304" pitchFamily="18" charset="0"/>
              </a:rPr>
              <a:t>Less if interest rates remain low</a:t>
            </a:r>
          </a:p>
          <a:p>
            <a:pPr marL="0" indent="0">
              <a:buNone/>
            </a:pPr>
            <a:endParaRPr lang="en-US" sz="4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75368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hills of Vernon Township, New Jersey. Photo credit: Nicholas Rinaldi">
            <a:extLst>
              <a:ext uri="{FF2B5EF4-FFF2-40B4-BE49-F238E27FC236}">
                <a16:creationId xmlns:a16="http://schemas.microsoft.com/office/drawing/2014/main" id="{835E4A73-C844-404E-8D6D-31992C0B7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3" t="3411" r="35585" b="-3411"/>
          <a:stretch/>
        </p:blipFill>
        <p:spPr bwMode="auto">
          <a:xfrm>
            <a:off x="8389453" y="136525"/>
            <a:ext cx="3450856" cy="2423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4316FA-F8BC-47EC-A48A-B19CCF2478B7}"/>
              </a:ext>
            </a:extLst>
          </p:cNvPr>
          <p:cNvSpPr>
            <a:spLocks noGrp="1"/>
          </p:cNvSpPr>
          <p:nvPr>
            <p:ph type="title"/>
          </p:nvPr>
        </p:nvSpPr>
        <p:spPr>
          <a:xfrm>
            <a:off x="744558" y="725600"/>
            <a:ext cx="4685459" cy="1356360"/>
          </a:xfrm>
        </p:spPr>
        <p:txBody>
          <a:bodyPr/>
          <a:lstStyle/>
          <a:p>
            <a:r>
              <a:rPr lang="en-US" b="1" dirty="0">
                <a:solidFill>
                  <a:srgbClr val="FFFF00"/>
                </a:solidFill>
                <a:effectLst>
                  <a:outerShdw blurRad="38100" dist="38100" dir="2700000" algn="tl">
                    <a:srgbClr val="000000">
                      <a:alpha val="43137"/>
                    </a:srgbClr>
                  </a:outerShdw>
                </a:effectLst>
                <a:latin typeface="+mn-lt"/>
                <a:cs typeface="Times New Roman" panose="02020603050405020304" pitchFamily="18" charset="0"/>
              </a:rPr>
              <a:t>WHY?</a:t>
            </a:r>
          </a:p>
        </p:txBody>
      </p:sp>
      <p:sp>
        <p:nvSpPr>
          <p:cNvPr id="3" name="Content Placeholder 2">
            <a:extLst>
              <a:ext uri="{FF2B5EF4-FFF2-40B4-BE49-F238E27FC236}">
                <a16:creationId xmlns:a16="http://schemas.microsoft.com/office/drawing/2014/main" id="{FDE3B1F3-178F-4B92-9261-685B097B4365}"/>
              </a:ext>
            </a:extLst>
          </p:cNvPr>
          <p:cNvSpPr>
            <a:spLocks noGrp="1"/>
          </p:cNvSpPr>
          <p:nvPr>
            <p:ph idx="1"/>
          </p:nvPr>
        </p:nvSpPr>
        <p:spPr>
          <a:xfrm>
            <a:off x="469289" y="2617282"/>
            <a:ext cx="11253422" cy="3584545"/>
          </a:xfrm>
        </p:spPr>
        <p:txBody>
          <a:bodyPr>
            <a:normAutofit/>
          </a:bodyPr>
          <a:lstStyle/>
          <a:p>
            <a:pPr>
              <a:spcAft>
                <a:spcPts val="1200"/>
              </a:spcAft>
            </a:pPr>
            <a:r>
              <a:rPr lang="en-US" sz="4000" b="1" dirty="0">
                <a:solidFill>
                  <a:schemeClr val="tx1"/>
                </a:solidFill>
                <a:cs typeface="Times New Roman" panose="02020603050405020304" pitchFamily="18" charset="0"/>
              </a:rPr>
              <a:t>Build a family oriented centralized park</a:t>
            </a:r>
          </a:p>
          <a:p>
            <a:pPr>
              <a:spcAft>
                <a:spcPts val="1200"/>
              </a:spcAft>
            </a:pPr>
            <a:r>
              <a:rPr lang="en-US" sz="4000" b="1" dirty="0">
                <a:solidFill>
                  <a:schemeClr val="tx1"/>
                </a:solidFill>
                <a:cs typeface="Times New Roman" panose="02020603050405020304" pitchFamily="18" charset="0"/>
              </a:rPr>
              <a:t>Bicycle Pump Track (BPT) &amp; Trail to connect people to Town Center (TC)</a:t>
            </a:r>
          </a:p>
          <a:p>
            <a:pPr>
              <a:spcAft>
                <a:spcPts val="1200"/>
              </a:spcAft>
            </a:pPr>
            <a:r>
              <a:rPr lang="en-US" sz="4000" b="1" dirty="0">
                <a:solidFill>
                  <a:schemeClr val="tx1"/>
                </a:solidFill>
                <a:cs typeface="Times New Roman" panose="02020603050405020304" pitchFamily="18" charset="0"/>
              </a:rPr>
              <a:t>Businesses opportunities</a:t>
            </a:r>
          </a:p>
          <a:p>
            <a:endParaRPr lang="en-US" sz="4000"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EA6E12D4-61E7-4155-A77C-A7848F244723}"/>
              </a:ext>
            </a:extLst>
          </p:cNvPr>
          <p:cNvSpPr txBox="1"/>
          <p:nvPr/>
        </p:nvSpPr>
        <p:spPr>
          <a:xfrm>
            <a:off x="6621683" y="6047304"/>
            <a:ext cx="5314275" cy="461665"/>
          </a:xfrm>
          <a:prstGeom prst="rect">
            <a:avLst/>
          </a:prstGeom>
          <a:noFill/>
        </p:spPr>
        <p:txBody>
          <a:bodyPr wrap="none" rtlCol="0">
            <a:spAutoFit/>
          </a:bodyPr>
          <a:lstStyle/>
          <a:p>
            <a:r>
              <a:rPr lang="en-US" sz="2400" b="1" i="1" dirty="0">
                <a:solidFill>
                  <a:srgbClr val="FFFF00"/>
                </a:solidFill>
              </a:rPr>
              <a:t>If we don’t invest in our town, who will?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66135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A2BB-BBF1-4FEE-BAAD-7426116EAD56}"/>
              </a:ext>
            </a:extLst>
          </p:cNvPr>
          <p:cNvSpPr>
            <a:spLocks noGrp="1"/>
          </p:cNvSpPr>
          <p:nvPr>
            <p:ph type="title"/>
          </p:nvPr>
        </p:nvSpPr>
        <p:spPr>
          <a:xfrm>
            <a:off x="258184" y="151460"/>
            <a:ext cx="11715077" cy="1085669"/>
          </a:xfrm>
        </p:spPr>
        <p:txBody>
          <a:bodyPr>
            <a:noAutofit/>
          </a:bodyPr>
          <a:lstStyle/>
          <a:p>
            <a:r>
              <a:rPr lang="en-US" sz="3200" dirty="0">
                <a:solidFill>
                  <a:srgbClr val="FFFF00"/>
                </a:solidFill>
                <a:cs typeface="Times New Roman" panose="02020603050405020304" pitchFamily="18" charset="0"/>
              </a:rPr>
              <a:t>Total Project: $1,189,000 ($29,000 down payment+Open Space Funds); BAN total approx. $580,000 w/projected useful life = 15 yrs.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Total cost per home if we took debt for the pump track would be $1.48 each year for 10 years.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51850C71-0788-4FD2-8B12-7F2D14691114}"/>
              </a:ext>
            </a:extLst>
          </p:cNvPr>
          <p:cNvPicPr>
            <a:picLocks noChangeAspect="1"/>
          </p:cNvPicPr>
          <p:nvPr/>
        </p:nvPicPr>
        <p:blipFill>
          <a:blip r:embed="rId3"/>
          <a:stretch>
            <a:fillRect/>
          </a:stretch>
        </p:blipFill>
        <p:spPr>
          <a:xfrm>
            <a:off x="258184" y="1388587"/>
            <a:ext cx="11757982" cy="4641135"/>
          </a:xfrm>
          <a:prstGeom prst="rect">
            <a:avLst/>
          </a:prstGeom>
        </p:spPr>
      </p:pic>
    </p:spTree>
    <p:extLst>
      <p:ext uri="{BB962C8B-B14F-4D97-AF65-F5344CB8AC3E}">
        <p14:creationId xmlns:p14="http://schemas.microsoft.com/office/powerpoint/2010/main" val="379983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4F05-F231-45C9-9E44-27A1BE326958}"/>
              </a:ext>
            </a:extLst>
          </p:cNvPr>
          <p:cNvSpPr>
            <a:spLocks noGrp="1"/>
          </p:cNvSpPr>
          <p:nvPr>
            <p:ph type="title"/>
          </p:nvPr>
        </p:nvSpPr>
        <p:spPr/>
        <p:txBody>
          <a:bodyPr>
            <a:normAutofit fontScale="90000"/>
          </a:bodyPr>
          <a:lstStyle/>
          <a:p>
            <a:r>
              <a:rPr lang="en-US" dirty="0"/>
              <a:t>Potential Revenue streams for local businesses and potential ratable growth</a:t>
            </a:r>
          </a:p>
        </p:txBody>
      </p:sp>
      <p:sp>
        <p:nvSpPr>
          <p:cNvPr id="3" name="Content Placeholder 2">
            <a:extLst>
              <a:ext uri="{FF2B5EF4-FFF2-40B4-BE49-F238E27FC236}">
                <a16:creationId xmlns:a16="http://schemas.microsoft.com/office/drawing/2014/main" id="{6320A847-BAD1-47FA-9823-7256B73E81CD}"/>
              </a:ext>
            </a:extLst>
          </p:cNvPr>
          <p:cNvSpPr>
            <a:spLocks noGrp="1"/>
          </p:cNvSpPr>
          <p:nvPr>
            <p:ph idx="1"/>
          </p:nvPr>
        </p:nvSpPr>
        <p:spPr>
          <a:xfrm>
            <a:off x="346229" y="1763482"/>
            <a:ext cx="11070454" cy="4841504"/>
          </a:xfrm>
        </p:spPr>
        <p:txBody>
          <a:bodyPr>
            <a:normAutofit fontScale="92500"/>
          </a:bodyPr>
          <a:lstStyle/>
          <a:p>
            <a:pPr lvl="1">
              <a:lnSpc>
                <a:spcPct val="170000"/>
              </a:lnSpc>
            </a:pPr>
            <a:r>
              <a:rPr lang="en-US" sz="2600" dirty="0"/>
              <a:t>Tax revenue from new construction and business growth = $18K - $88k </a:t>
            </a:r>
          </a:p>
          <a:p>
            <a:pPr lvl="1">
              <a:lnSpc>
                <a:spcPct val="170000"/>
              </a:lnSpc>
            </a:pPr>
            <a:r>
              <a:rPr lang="en-US" sz="2600" dirty="0"/>
              <a:t>New business opportunity and organic growth of existing business = $15K</a:t>
            </a:r>
          </a:p>
          <a:p>
            <a:pPr lvl="1">
              <a:lnSpc>
                <a:spcPct val="170000"/>
              </a:lnSpc>
            </a:pPr>
            <a:r>
              <a:rPr lang="en-US" sz="2600" dirty="0"/>
              <a:t>Revenue stream increase = $103K - $173k annually from Track and Trail activity</a:t>
            </a:r>
          </a:p>
          <a:p>
            <a:pPr lvl="1">
              <a:lnSpc>
                <a:spcPct val="170000"/>
              </a:lnSpc>
            </a:pPr>
            <a:r>
              <a:rPr lang="en-US" sz="2600" dirty="0"/>
              <a:t>Properties sold and developed beyond the conservative estimates</a:t>
            </a:r>
          </a:p>
          <a:p>
            <a:pPr lvl="1">
              <a:lnSpc>
                <a:spcPct val="170000"/>
              </a:lnSpc>
            </a:pPr>
            <a:r>
              <a:rPr lang="en-US" sz="2600" dirty="0"/>
              <a:t>Events at the site that can be developed</a:t>
            </a:r>
          </a:p>
          <a:p>
            <a:pPr lvl="1">
              <a:lnSpc>
                <a:spcPct val="170000"/>
              </a:lnSpc>
            </a:pPr>
            <a:r>
              <a:rPr lang="en-US" sz="2600" dirty="0"/>
              <a:t>Others	</a:t>
            </a:r>
            <a:r>
              <a:rPr lang="en-US" dirty="0"/>
              <a:t>		</a:t>
            </a:r>
          </a:p>
          <a:p>
            <a:endParaRPr lang="en-US" dirty="0"/>
          </a:p>
        </p:txBody>
      </p:sp>
      <p:sp>
        <p:nvSpPr>
          <p:cNvPr id="4" name="Slide Number Placeholder 3">
            <a:extLst>
              <a:ext uri="{FF2B5EF4-FFF2-40B4-BE49-F238E27FC236}">
                <a16:creationId xmlns:a16="http://schemas.microsoft.com/office/drawing/2014/main" id="{D2F6A0A3-E60B-4F2B-9E86-DA8B3E4F941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77589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CF9C-5391-47AF-B09A-51FA7F876D6C}"/>
              </a:ext>
            </a:extLst>
          </p:cNvPr>
          <p:cNvSpPr>
            <a:spLocks noGrp="1"/>
          </p:cNvSpPr>
          <p:nvPr>
            <p:ph type="title"/>
          </p:nvPr>
        </p:nvSpPr>
        <p:spPr/>
        <p:txBody>
          <a:bodyPr>
            <a:normAutofit fontScale="90000"/>
          </a:bodyPr>
          <a:lstStyle/>
          <a:p>
            <a:r>
              <a:rPr lang="en-US" sz="5300" dirty="0"/>
              <a:t>Payback calculations not established</a:t>
            </a:r>
            <a:br>
              <a:rPr lang="en-US" dirty="0"/>
            </a:br>
            <a:r>
              <a:rPr lang="en-US" sz="2200" dirty="0"/>
              <a:t>(Small amount considered in the first year)</a:t>
            </a:r>
            <a:br>
              <a:rPr lang="en-US" sz="5400" dirty="0"/>
            </a:br>
            <a:endParaRPr lang="en-US" dirty="0"/>
          </a:p>
        </p:txBody>
      </p:sp>
      <p:sp>
        <p:nvSpPr>
          <p:cNvPr id="3" name="Content Placeholder 2">
            <a:extLst>
              <a:ext uri="{FF2B5EF4-FFF2-40B4-BE49-F238E27FC236}">
                <a16:creationId xmlns:a16="http://schemas.microsoft.com/office/drawing/2014/main" id="{F8A9C197-2967-4307-815F-31B65ADB3682}"/>
              </a:ext>
            </a:extLst>
          </p:cNvPr>
          <p:cNvSpPr>
            <a:spLocks noGrp="1"/>
          </p:cNvSpPr>
          <p:nvPr>
            <p:ph idx="1"/>
          </p:nvPr>
        </p:nvSpPr>
        <p:spPr/>
        <p:txBody>
          <a:bodyPr/>
          <a:lstStyle/>
          <a:p>
            <a:r>
              <a:rPr lang="en-US" sz="3200" dirty="0"/>
              <a:t>Income to local existing businesses</a:t>
            </a:r>
          </a:p>
          <a:p>
            <a:r>
              <a:rPr lang="en-US" sz="3200" dirty="0"/>
              <a:t>Tax revenues from Short Term Rentals</a:t>
            </a:r>
          </a:p>
          <a:p>
            <a:r>
              <a:rPr lang="en-US" sz="3200" dirty="0"/>
              <a:t>Tax revenues from new businesses</a:t>
            </a:r>
          </a:p>
          <a:p>
            <a:r>
              <a:rPr lang="en-US" sz="3200" dirty="0"/>
              <a:t>Tax revenues in property purchases and improvements</a:t>
            </a:r>
          </a:p>
          <a:p>
            <a:r>
              <a:rPr lang="en-US" sz="3200" dirty="0"/>
              <a:t>Increase in local employment</a:t>
            </a:r>
          </a:p>
          <a:p>
            <a:r>
              <a:rPr lang="en-US" sz="3200" dirty="0"/>
              <a:t>Increase utilization of the sewer service area</a:t>
            </a:r>
          </a:p>
          <a:p>
            <a:endParaRPr lang="en-US" dirty="0"/>
          </a:p>
          <a:p>
            <a:endParaRPr lang="en-US" dirty="0"/>
          </a:p>
        </p:txBody>
      </p:sp>
      <p:sp>
        <p:nvSpPr>
          <p:cNvPr id="4" name="Slide Number Placeholder 3">
            <a:extLst>
              <a:ext uri="{FF2B5EF4-FFF2-40B4-BE49-F238E27FC236}">
                <a16:creationId xmlns:a16="http://schemas.microsoft.com/office/drawing/2014/main" id="{942C6B9A-C6B2-4731-82B0-7D053DECC01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81493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6CB0-18CC-44FF-B424-B6D4347A1323}"/>
              </a:ext>
            </a:extLst>
          </p:cNvPr>
          <p:cNvSpPr>
            <a:spLocks noGrp="1"/>
          </p:cNvSpPr>
          <p:nvPr>
            <p:ph type="title"/>
          </p:nvPr>
        </p:nvSpPr>
        <p:spPr/>
        <p:txBody>
          <a:bodyPr>
            <a:normAutofit/>
          </a:bodyPr>
          <a:lstStyle/>
          <a:p>
            <a:r>
              <a:rPr lang="en-US" sz="4800" dirty="0"/>
              <a:t>Why do this?</a:t>
            </a:r>
          </a:p>
        </p:txBody>
      </p:sp>
      <p:sp>
        <p:nvSpPr>
          <p:cNvPr id="3" name="Content Placeholder 2">
            <a:extLst>
              <a:ext uri="{FF2B5EF4-FFF2-40B4-BE49-F238E27FC236}">
                <a16:creationId xmlns:a16="http://schemas.microsoft.com/office/drawing/2014/main" id="{90378DB2-FE84-4614-8A7A-841D86884D4E}"/>
              </a:ext>
            </a:extLst>
          </p:cNvPr>
          <p:cNvSpPr>
            <a:spLocks noGrp="1"/>
          </p:cNvSpPr>
          <p:nvPr>
            <p:ph idx="1"/>
          </p:nvPr>
        </p:nvSpPr>
        <p:spPr/>
        <p:txBody>
          <a:bodyPr>
            <a:normAutofit fontScale="92500" lnSpcReduction="20000"/>
          </a:bodyPr>
          <a:lstStyle/>
          <a:p>
            <a:pPr>
              <a:lnSpc>
                <a:spcPct val="110000"/>
              </a:lnSpc>
            </a:pPr>
            <a:r>
              <a:rPr lang="en-US" sz="3000" dirty="0"/>
              <a:t>Need to invest in Town Center to bring in new business</a:t>
            </a:r>
          </a:p>
          <a:p>
            <a:pPr lvl="1">
              <a:lnSpc>
                <a:spcPct val="110000"/>
              </a:lnSpc>
            </a:pPr>
            <a:r>
              <a:rPr lang="en-US" sz="3000" dirty="0"/>
              <a:t>No real activity based investment in many years</a:t>
            </a:r>
          </a:p>
          <a:p>
            <a:pPr>
              <a:lnSpc>
                <a:spcPct val="110000"/>
              </a:lnSpc>
            </a:pPr>
            <a:r>
              <a:rPr lang="en-US" sz="3000" dirty="0"/>
              <a:t>Promote growth by attracting new businesses to buy and build in Town Center</a:t>
            </a:r>
          </a:p>
          <a:p>
            <a:pPr>
              <a:lnSpc>
                <a:spcPct val="110000"/>
              </a:lnSpc>
            </a:pPr>
            <a:r>
              <a:rPr lang="en-US" sz="3000" dirty="0"/>
              <a:t>Many studies support towns thrive when parks/trail are built.</a:t>
            </a:r>
          </a:p>
          <a:p>
            <a:pPr>
              <a:lnSpc>
                <a:spcPct val="110000"/>
              </a:lnSpc>
            </a:pPr>
            <a:r>
              <a:rPr lang="en-US" sz="3000" dirty="0"/>
              <a:t>Promotes healthy town initiatives</a:t>
            </a:r>
          </a:p>
          <a:p>
            <a:pPr>
              <a:lnSpc>
                <a:spcPct val="110000"/>
              </a:lnSpc>
            </a:pPr>
            <a:r>
              <a:rPr lang="en-US" sz="3000" dirty="0"/>
              <a:t>Revenue growth as business grow and build. </a:t>
            </a:r>
          </a:p>
          <a:p>
            <a:pPr lvl="1">
              <a:lnSpc>
                <a:spcPct val="110000"/>
              </a:lnSpc>
            </a:pPr>
            <a:r>
              <a:rPr lang="en-US" sz="3000" dirty="0"/>
              <a:t>Example;  5 building lots sold, built on and operating, we increase tax revenue by at least $20k -50K annually</a:t>
            </a:r>
          </a:p>
          <a:p>
            <a:endParaRPr lang="en-US" dirty="0"/>
          </a:p>
        </p:txBody>
      </p:sp>
      <p:sp>
        <p:nvSpPr>
          <p:cNvPr id="4" name="Slide Number Placeholder 3">
            <a:extLst>
              <a:ext uri="{FF2B5EF4-FFF2-40B4-BE49-F238E27FC236}">
                <a16:creationId xmlns:a16="http://schemas.microsoft.com/office/drawing/2014/main" id="{21FAFBF2-1032-420E-B417-0719E4A35D3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0117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49C2-E3B6-463E-9186-C53631C6511E}"/>
              </a:ext>
            </a:extLst>
          </p:cNvPr>
          <p:cNvSpPr>
            <a:spLocks noGrp="1"/>
          </p:cNvSpPr>
          <p:nvPr>
            <p:ph type="title"/>
          </p:nvPr>
        </p:nvSpPr>
        <p:spPr/>
        <p:txBody>
          <a:bodyPr>
            <a:normAutofit/>
          </a:bodyPr>
          <a:lstStyle/>
          <a:p>
            <a:r>
              <a:rPr lang="en-US" sz="4800" dirty="0"/>
              <a:t>What if we do nothing?</a:t>
            </a:r>
          </a:p>
        </p:txBody>
      </p:sp>
      <p:sp>
        <p:nvSpPr>
          <p:cNvPr id="3" name="Content Placeholder 2">
            <a:extLst>
              <a:ext uri="{FF2B5EF4-FFF2-40B4-BE49-F238E27FC236}">
                <a16:creationId xmlns:a16="http://schemas.microsoft.com/office/drawing/2014/main" id="{2FB1A529-1202-4CE8-A9C4-E474EA4394C7}"/>
              </a:ext>
            </a:extLst>
          </p:cNvPr>
          <p:cNvSpPr>
            <a:spLocks noGrp="1"/>
          </p:cNvSpPr>
          <p:nvPr>
            <p:ph idx="1"/>
          </p:nvPr>
        </p:nvSpPr>
        <p:spPr>
          <a:xfrm>
            <a:off x="1028700" y="1714273"/>
            <a:ext cx="10325100" cy="4642077"/>
          </a:xfrm>
        </p:spPr>
        <p:txBody>
          <a:bodyPr>
            <a:normAutofit lnSpcReduction="10000"/>
          </a:bodyPr>
          <a:lstStyle/>
          <a:p>
            <a:r>
              <a:rPr lang="en-US" sz="3200" dirty="0"/>
              <a:t>Tax burden increases on each household</a:t>
            </a:r>
          </a:p>
          <a:p>
            <a:pPr lvl="1"/>
            <a:r>
              <a:rPr lang="en-US" sz="2800" dirty="0"/>
              <a:t>Because there are no Tax ratables to help share the burden</a:t>
            </a:r>
          </a:p>
          <a:p>
            <a:r>
              <a:rPr lang="en-US" sz="3200" dirty="0"/>
              <a:t>No economic growth of the town or the town center</a:t>
            </a:r>
          </a:p>
          <a:p>
            <a:pPr lvl="1"/>
            <a:r>
              <a:rPr lang="en-US" sz="2800" dirty="0"/>
              <a:t>What have we done in the last 5, 10, 15, 20, 30 years for Town Center?</a:t>
            </a:r>
          </a:p>
          <a:p>
            <a:pPr marL="457200" lvl="1" indent="0">
              <a:buNone/>
            </a:pPr>
            <a:endParaRPr lang="en-US" sz="2800" dirty="0"/>
          </a:p>
          <a:p>
            <a:r>
              <a:rPr lang="en-US" sz="3200" dirty="0"/>
              <a:t>We then rely and hope business will do this themselves and we will benefit from it</a:t>
            </a:r>
          </a:p>
          <a:p>
            <a:r>
              <a:rPr lang="en-US" sz="3200" dirty="0"/>
              <a:t>We are not committing to a plan or a solution</a:t>
            </a:r>
          </a:p>
          <a:p>
            <a:r>
              <a:rPr lang="en-US" sz="3200" dirty="0"/>
              <a:t>We are not promoting growth</a:t>
            </a:r>
          </a:p>
        </p:txBody>
      </p:sp>
      <p:sp>
        <p:nvSpPr>
          <p:cNvPr id="4" name="Slide Number Placeholder 3">
            <a:extLst>
              <a:ext uri="{FF2B5EF4-FFF2-40B4-BE49-F238E27FC236}">
                <a16:creationId xmlns:a16="http://schemas.microsoft.com/office/drawing/2014/main" id="{8833CCF3-81BE-4B2A-B790-040EC2E5B74F}"/>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8147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253B-88B1-4CF4-B60F-2C3234557DF7}"/>
              </a:ext>
            </a:extLst>
          </p:cNvPr>
          <p:cNvSpPr>
            <a:spLocks noGrp="1"/>
          </p:cNvSpPr>
          <p:nvPr>
            <p:ph type="title"/>
          </p:nvPr>
        </p:nvSpPr>
        <p:spPr>
          <a:xfrm>
            <a:off x="217714" y="365125"/>
            <a:ext cx="3472159" cy="1108673"/>
          </a:xfrm>
        </p:spPr>
        <p:txBody>
          <a:bodyPr>
            <a:noAutofit/>
          </a:bodyPr>
          <a:lstStyle/>
          <a:p>
            <a:r>
              <a:rPr lang="en-US" sz="4400" dirty="0">
                <a:solidFill>
                  <a:schemeClr val="tx1"/>
                </a:solidFill>
                <a:cs typeface="Times New Roman" panose="02020603050405020304" pitchFamily="18" charset="0"/>
              </a:rPr>
              <a:t>Concerns</a:t>
            </a:r>
          </a:p>
        </p:txBody>
      </p:sp>
      <p:sp>
        <p:nvSpPr>
          <p:cNvPr id="3" name="Content Placeholder 2">
            <a:extLst>
              <a:ext uri="{FF2B5EF4-FFF2-40B4-BE49-F238E27FC236}">
                <a16:creationId xmlns:a16="http://schemas.microsoft.com/office/drawing/2014/main" id="{56D08EC2-03E4-4B86-A3D7-39AEBCBB48B3}"/>
              </a:ext>
            </a:extLst>
          </p:cNvPr>
          <p:cNvSpPr>
            <a:spLocks noGrp="1"/>
          </p:cNvSpPr>
          <p:nvPr>
            <p:ph idx="1"/>
          </p:nvPr>
        </p:nvSpPr>
        <p:spPr>
          <a:xfrm>
            <a:off x="217714" y="1312433"/>
            <a:ext cx="11683999" cy="5291567"/>
          </a:xfrm>
        </p:spPr>
        <p:txBody>
          <a:bodyPr>
            <a:noAutofit/>
          </a:bodyPr>
          <a:lstStyle/>
          <a:p>
            <a:r>
              <a:rPr lang="en-US" sz="3200" dirty="0">
                <a:solidFill>
                  <a:schemeClr val="accent3"/>
                </a:solidFill>
                <a:cs typeface="Times New Roman" panose="02020603050405020304" pitchFamily="18" charset="0"/>
              </a:rPr>
              <a:t>What are the cost for Maintenance for the Track &amp; Trail ? </a:t>
            </a:r>
            <a:r>
              <a:rPr lang="en-US" sz="3200" dirty="0">
                <a:solidFill>
                  <a:srgbClr val="FFFF66"/>
                </a:solidFill>
                <a:cs typeface="Times New Roman" panose="02020603050405020304" pitchFamily="18" charset="0"/>
              </a:rPr>
              <a:t> </a:t>
            </a:r>
          </a:p>
          <a:p>
            <a:pPr lvl="1"/>
            <a:r>
              <a:rPr lang="en-US" sz="3200" dirty="0">
                <a:solidFill>
                  <a:srgbClr val="FFFF66"/>
                </a:solidFill>
                <a:cs typeface="Times New Roman" panose="02020603050405020304" pitchFamily="18" charset="0"/>
              </a:rPr>
              <a:t>Varies.  Estimated @ $10,000 year</a:t>
            </a:r>
          </a:p>
          <a:p>
            <a:r>
              <a:rPr lang="en-US" sz="3200" dirty="0">
                <a:solidFill>
                  <a:schemeClr val="accent3"/>
                </a:solidFill>
                <a:cs typeface="Times New Roman" panose="02020603050405020304" pitchFamily="18" charset="0"/>
              </a:rPr>
              <a:t>Insurance Impact?  </a:t>
            </a:r>
          </a:p>
          <a:p>
            <a:pPr lvl="1"/>
            <a:r>
              <a:rPr lang="en-US" sz="3200" dirty="0">
                <a:solidFill>
                  <a:srgbClr val="FFFF66"/>
                </a:solidFill>
                <a:cs typeface="Times New Roman" panose="02020603050405020304" pitchFamily="18" charset="0"/>
              </a:rPr>
              <a:t>None, we are a member of the Statewide Joint Insurance Fund &amp; State Law</a:t>
            </a:r>
          </a:p>
          <a:p>
            <a:r>
              <a:rPr lang="en-US" sz="3200" dirty="0">
                <a:solidFill>
                  <a:srgbClr val="FFFF66"/>
                </a:solidFill>
                <a:cs typeface="Times New Roman" panose="02020603050405020304" pitchFamily="18" charset="0"/>
              </a:rPr>
              <a:t>Chapter 59 provides some tort protections.</a:t>
            </a:r>
          </a:p>
          <a:p>
            <a:pPr lvl="1"/>
            <a:r>
              <a:rPr lang="en-US" sz="3200" dirty="0">
                <a:solidFill>
                  <a:srgbClr val="FFFF66"/>
                </a:solidFill>
                <a:cs typeface="Times New Roman" panose="02020603050405020304" pitchFamily="18" charset="0"/>
              </a:rPr>
              <a:t>This provides immunity for townships/government entities for issues where private insurance would require additional payouts due to liability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59771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2BDE-AE02-44EF-AF8D-7212C8CEE16D}"/>
              </a:ext>
            </a:extLst>
          </p:cNvPr>
          <p:cNvSpPr>
            <a:spLocks noGrp="1"/>
          </p:cNvSpPr>
          <p:nvPr>
            <p:ph type="title"/>
          </p:nvPr>
        </p:nvSpPr>
        <p:spPr/>
        <p:txBody>
          <a:bodyPr>
            <a:normAutofit/>
          </a:bodyPr>
          <a:lstStyle/>
          <a:p>
            <a:r>
              <a:rPr lang="en-US" sz="4800" dirty="0">
                <a:solidFill>
                  <a:srgbClr val="FFFF66"/>
                </a:solidFill>
                <a:cs typeface="Times New Roman" panose="02020603050405020304" pitchFamily="18" charset="0"/>
              </a:rPr>
              <a:t>Future Vision</a:t>
            </a:r>
          </a:p>
        </p:txBody>
      </p:sp>
      <p:sp>
        <p:nvSpPr>
          <p:cNvPr id="3" name="Content Placeholder 2">
            <a:extLst>
              <a:ext uri="{FF2B5EF4-FFF2-40B4-BE49-F238E27FC236}">
                <a16:creationId xmlns:a16="http://schemas.microsoft.com/office/drawing/2014/main" id="{998132F7-2475-4A83-9FAA-FD4CA373581A}"/>
              </a:ext>
            </a:extLst>
          </p:cNvPr>
          <p:cNvSpPr>
            <a:spLocks noGrp="1"/>
          </p:cNvSpPr>
          <p:nvPr>
            <p:ph idx="1"/>
          </p:nvPr>
        </p:nvSpPr>
        <p:spPr>
          <a:xfrm>
            <a:off x="420914" y="1825625"/>
            <a:ext cx="11379200" cy="4705804"/>
          </a:xfrm>
        </p:spPr>
        <p:txBody>
          <a:bodyPr>
            <a:normAutofit/>
          </a:bodyPr>
          <a:lstStyle/>
          <a:p>
            <a:pPr>
              <a:lnSpc>
                <a:spcPct val="150000"/>
              </a:lnSpc>
            </a:pPr>
            <a:r>
              <a:rPr lang="en-US" sz="3200" dirty="0">
                <a:cs typeface="Times New Roman" panose="02020603050405020304" pitchFamily="18" charset="0"/>
              </a:rPr>
              <a:t>Town Center Park &amp; BPT is only a small part of a vision.</a:t>
            </a:r>
          </a:p>
          <a:p>
            <a:pPr>
              <a:lnSpc>
                <a:spcPct val="150000"/>
              </a:lnSpc>
            </a:pPr>
            <a:r>
              <a:rPr lang="en-US" sz="3200" dirty="0">
                <a:cs typeface="Times New Roman" panose="02020603050405020304" pitchFamily="18" charset="0"/>
              </a:rPr>
              <a:t>Opportunity for utilizing NJ Trail system concept. </a:t>
            </a:r>
          </a:p>
          <a:p>
            <a:pPr>
              <a:lnSpc>
                <a:spcPct val="150000"/>
              </a:lnSpc>
            </a:pPr>
            <a:r>
              <a:rPr lang="en-US" sz="3200" dirty="0">
                <a:cs typeface="Times New Roman" panose="02020603050405020304" pitchFamily="18" charset="0"/>
              </a:rPr>
              <a:t>North West trail system that connects, TC to Appalachian Trail, Warwick, and Hardyston.</a:t>
            </a:r>
          </a:p>
          <a:p>
            <a:pPr>
              <a:lnSpc>
                <a:spcPct val="150000"/>
              </a:lnSpc>
            </a:pPr>
            <a:r>
              <a:rPr lang="en-US" sz="3200" dirty="0">
                <a:cs typeface="Times New Roman" panose="02020603050405020304" pitchFamily="18" charset="0"/>
              </a:rPr>
              <a:t>Catalyst to a trail system connection of the western side of NJ/PA.</a:t>
            </a:r>
          </a:p>
          <a:p>
            <a:pPr lvl="1"/>
            <a:r>
              <a:rPr lang="en-US" dirty="0">
                <a:hlinkClick r:id="rId3"/>
              </a:rPr>
              <a:t>Link to NJ Trails Plan</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67530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BDAD-E7E0-4526-9F5E-C8B32DA3C7AF}"/>
              </a:ext>
            </a:extLst>
          </p:cNvPr>
          <p:cNvSpPr>
            <a:spLocks noGrp="1"/>
          </p:cNvSpPr>
          <p:nvPr>
            <p:ph type="title"/>
          </p:nvPr>
        </p:nvSpPr>
        <p:spPr/>
        <p:txBody>
          <a:bodyPr>
            <a:normAutofit/>
          </a:bodyPr>
          <a:lstStyle/>
          <a:p>
            <a:r>
              <a:rPr lang="en-US" sz="4800" dirty="0"/>
              <a:t>Additional Sources</a:t>
            </a:r>
          </a:p>
        </p:txBody>
      </p:sp>
      <p:sp>
        <p:nvSpPr>
          <p:cNvPr id="3" name="Content Placeholder 2">
            <a:extLst>
              <a:ext uri="{FF2B5EF4-FFF2-40B4-BE49-F238E27FC236}">
                <a16:creationId xmlns:a16="http://schemas.microsoft.com/office/drawing/2014/main" id="{8B1B27EF-668C-4782-82ED-7D1422599E48}"/>
              </a:ext>
            </a:extLst>
          </p:cNvPr>
          <p:cNvSpPr>
            <a:spLocks noGrp="1"/>
          </p:cNvSpPr>
          <p:nvPr>
            <p:ph idx="1"/>
          </p:nvPr>
        </p:nvSpPr>
        <p:spPr>
          <a:xfrm>
            <a:off x="362857" y="1825624"/>
            <a:ext cx="10990943" cy="4778375"/>
          </a:xfrm>
        </p:spPr>
        <p:txBody>
          <a:bodyPr>
            <a:noAutofit/>
          </a:bodyPr>
          <a:lstStyle/>
          <a:p>
            <a:pPr>
              <a:lnSpc>
                <a:spcPct val="150000"/>
              </a:lnSpc>
            </a:pPr>
            <a:r>
              <a:rPr lang="en-US" sz="3200" dirty="0">
                <a:solidFill>
                  <a:srgbClr val="FFFF66"/>
                </a:solidFill>
                <a:latin typeface="+mj-lt"/>
                <a:cs typeface="Times New Roman" panose="02020603050405020304" pitchFamily="18" charset="0"/>
                <a:hlinkClick r:id="rId3"/>
              </a:rPr>
              <a:t>Economic Benefits of a trail – We Conserve PA</a:t>
            </a:r>
            <a:endParaRPr lang="en-US" sz="3200" dirty="0">
              <a:solidFill>
                <a:srgbClr val="FFFF66"/>
              </a:solidFill>
              <a:latin typeface="+mj-lt"/>
              <a:cs typeface="Times New Roman" panose="02020603050405020304" pitchFamily="18" charset="0"/>
              <a:hlinkClick r:id="rId4" action="ppaction://hlinkfile"/>
            </a:endParaRPr>
          </a:p>
          <a:p>
            <a:pPr>
              <a:lnSpc>
                <a:spcPct val="150000"/>
              </a:lnSpc>
            </a:pPr>
            <a:r>
              <a:rPr lang="en-US" sz="3200" dirty="0">
                <a:solidFill>
                  <a:srgbClr val="FFFF66"/>
                </a:solidFill>
                <a:latin typeface="+mj-lt"/>
                <a:cs typeface="Times New Roman" panose="02020603050405020304" pitchFamily="18" charset="0"/>
                <a:hlinkClick r:id="rId4" action="ppaction://hlinkfile"/>
              </a:rPr>
              <a:t>Economic Benefit PA Land Trust Association</a:t>
            </a:r>
            <a:endParaRPr lang="en-US" sz="3200" dirty="0">
              <a:solidFill>
                <a:srgbClr val="FFFF66"/>
              </a:solidFill>
              <a:latin typeface="+mj-lt"/>
              <a:cs typeface="Times New Roman" panose="02020603050405020304" pitchFamily="18" charset="0"/>
            </a:endParaRPr>
          </a:p>
          <a:p>
            <a:pPr>
              <a:lnSpc>
                <a:spcPct val="150000"/>
              </a:lnSpc>
            </a:pPr>
            <a:r>
              <a:rPr lang="en-US" sz="3200" dirty="0">
                <a:solidFill>
                  <a:srgbClr val="FFFF66"/>
                </a:solidFill>
                <a:latin typeface="+mj-lt"/>
                <a:cs typeface="Times New Roman" panose="02020603050405020304" pitchFamily="18" charset="0"/>
                <a:hlinkClick r:id="rId5"/>
              </a:rPr>
              <a:t>The Economic Benefits of Trails - American Hiking Association</a:t>
            </a:r>
            <a:endParaRPr lang="en-US" sz="3200" dirty="0">
              <a:solidFill>
                <a:srgbClr val="FFFF66"/>
              </a:solidFill>
              <a:latin typeface="+mj-lt"/>
              <a:cs typeface="Times New Roman" panose="02020603050405020304" pitchFamily="18" charset="0"/>
            </a:endParaRPr>
          </a:p>
          <a:p>
            <a:pPr>
              <a:lnSpc>
                <a:spcPct val="150000"/>
              </a:lnSpc>
            </a:pPr>
            <a:r>
              <a:rPr lang="en-US" sz="3200" dirty="0">
                <a:solidFill>
                  <a:srgbClr val="FFFF66"/>
                </a:solidFill>
                <a:latin typeface="+mj-lt"/>
                <a:cs typeface="Times New Roman" panose="02020603050405020304" pitchFamily="18" charset="0"/>
                <a:hlinkClick r:id="rId6"/>
              </a:rPr>
              <a:t>The Economic Impact of Greenways and Multiuse trail.pdf</a:t>
            </a:r>
            <a:endParaRPr lang="en-US" sz="3200" dirty="0">
              <a:solidFill>
                <a:srgbClr val="FFFF66"/>
              </a:solidFill>
              <a:latin typeface="+mj-lt"/>
              <a:cs typeface="Times New Roman" panose="02020603050405020304" pitchFamily="18" charset="0"/>
            </a:endParaRPr>
          </a:p>
          <a:p>
            <a:pPr>
              <a:lnSpc>
                <a:spcPct val="150000"/>
              </a:lnSpc>
            </a:pPr>
            <a:r>
              <a:rPr lang="en-US" sz="3200" dirty="0">
                <a:solidFill>
                  <a:srgbClr val="FFFF66"/>
                </a:solidFill>
                <a:latin typeface="+mj-lt"/>
                <a:cs typeface="Times New Roman" panose="02020603050405020304" pitchFamily="18" charset="0"/>
                <a:hlinkClick r:id="rId7"/>
              </a:rPr>
              <a:t>NJ Trail Plan Update 2020</a:t>
            </a:r>
            <a:endParaRPr lang="en-US" sz="3200" dirty="0">
              <a:solidFill>
                <a:srgbClr val="FFFF66"/>
              </a:solidFill>
              <a:latin typeface="+mj-lt"/>
              <a:cs typeface="Times New Roman" panose="02020603050405020304" pitchFamily="18" charset="0"/>
            </a:endParaRPr>
          </a:p>
          <a:p>
            <a:endParaRPr lang="en-US" sz="4000" dirty="0">
              <a:solidFill>
                <a:srgbClr val="FFFF66"/>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064620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A2BB-BBF1-4FEE-BAAD-7426116EAD56}"/>
              </a:ext>
            </a:extLst>
          </p:cNvPr>
          <p:cNvSpPr>
            <a:spLocks noGrp="1"/>
          </p:cNvSpPr>
          <p:nvPr>
            <p:ph type="title"/>
          </p:nvPr>
        </p:nvSpPr>
        <p:spPr>
          <a:xfrm>
            <a:off x="2259978" y="353973"/>
            <a:ext cx="5952894" cy="1325563"/>
          </a:xfrm>
        </p:spPr>
        <p:txBody>
          <a:bodyPr>
            <a:normAutofit/>
          </a:bodyPr>
          <a:lstStyle/>
          <a:p>
            <a:pPr algn="ctr"/>
            <a:r>
              <a:rPr lang="en-US" dirty="0">
                <a:solidFill>
                  <a:srgbClr val="FFFF66"/>
                </a:solidFill>
                <a:latin typeface="Times New Roman" panose="02020603050405020304" pitchFamily="18" charset="0"/>
                <a:cs typeface="Times New Roman" panose="02020603050405020304" pitchFamily="18" charset="0"/>
              </a:rPr>
              <a:t>Bicycle Pump Track</a:t>
            </a:r>
          </a:p>
        </p:txBody>
      </p:sp>
      <p:pic>
        <p:nvPicPr>
          <p:cNvPr id="5" name="Content Placeholder 4"/>
          <p:cNvPicPr>
            <a:picLocks noGrp="1" noChangeAspect="1"/>
          </p:cNvPicPr>
          <p:nvPr>
            <p:ph idx="1"/>
          </p:nvPr>
        </p:nvPicPr>
        <p:blipFill>
          <a:blip r:embed="rId3"/>
          <a:stretch>
            <a:fillRect/>
          </a:stretch>
        </p:blipFill>
        <p:spPr>
          <a:xfrm>
            <a:off x="4850779" y="1795345"/>
            <a:ext cx="6724187" cy="4549697"/>
          </a:xfrm>
          <a:prstGeom prst="rect">
            <a:avLst/>
          </a:prstGeom>
        </p:spPr>
      </p:pic>
      <p:pic>
        <p:nvPicPr>
          <p:cNvPr id="1028" name="Picture 4" descr="Port Jervis Pump Track - Sports &amp; Recreation - Port Jervis, New York - 8  Photos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07" y="2553629"/>
            <a:ext cx="4326672"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51919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0914" y="362858"/>
            <a:ext cx="11530941" cy="3149458"/>
          </a:xfrm>
          <a:solidFill>
            <a:schemeClr val="accent1">
              <a:lumMod val="40000"/>
              <a:lumOff val="60000"/>
            </a:schemeClr>
          </a:solidFill>
        </p:spPr>
        <p:txBody>
          <a:bodyPr>
            <a:normAutofit fontScale="92500" lnSpcReduction="20000"/>
          </a:bodyPr>
          <a:lstStyle/>
          <a:p>
            <a:pPr algn="ctr"/>
            <a:endPar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VERNON TOWNSHIP</a:t>
            </a: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Future growth</a:t>
            </a:r>
          </a:p>
          <a:p>
            <a:pPr algn="ctr"/>
            <a:r>
              <a:rPr lang="en-US" sz="6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Stronger Vernon</a:t>
            </a:r>
          </a:p>
        </p:txBody>
      </p:sp>
      <p:pic>
        <p:nvPicPr>
          <p:cNvPr id="1026" name="Picture 2" descr="The hills of Vernon Township, New Jersey. Photo credit: Nicholas Rinaldi">
            <a:extLst>
              <a:ext uri="{FF2B5EF4-FFF2-40B4-BE49-F238E27FC236}">
                <a16:creationId xmlns:a16="http://schemas.microsoft.com/office/drawing/2014/main" id="{D833C6EB-175D-433A-AD13-B8070222C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 y="3512315"/>
            <a:ext cx="11727542" cy="31240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28635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04837"/>
            <a:ext cx="8611559" cy="1325563"/>
          </a:xfrm>
        </p:spPr>
        <p:txBody>
          <a:bodyPr>
            <a:normAutofit/>
          </a:bodyPr>
          <a:lstStyle/>
          <a:p>
            <a:r>
              <a:rPr lang="en-US" sz="4000" b="1" dirty="0">
                <a:solidFill>
                  <a:schemeClr val="accent3">
                    <a:lumMod val="40000"/>
                    <a:lumOff val="60000"/>
                  </a:schemeClr>
                </a:solidFill>
                <a:latin typeface="Times New Roman" panose="02020603050405020304" pitchFamily="18" charset="0"/>
                <a:cs typeface="Times New Roman" panose="02020603050405020304" pitchFamily="18" charset="0"/>
              </a:rPr>
              <a:t>Connect People with Local Businesses</a:t>
            </a:r>
          </a:p>
        </p:txBody>
      </p:sp>
      <p:pic>
        <p:nvPicPr>
          <p:cNvPr id="2056" name="Picture 8" descr="Image result for vernon twp nj daily Be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4167" y="1930400"/>
            <a:ext cx="3147255" cy="31472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vernon twp nj daily B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30" y="1930400"/>
            <a:ext cx="2631850" cy="3513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vernon twp nj Rt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998" y="1934904"/>
            <a:ext cx="4153295" cy="276669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vernon twp nj highlands flow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4" name="Picture 16" descr="Image result for vernon twp nj highlands flow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029" y="4027462"/>
            <a:ext cx="2466786" cy="246678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vernon twp nj green te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32" y="4237767"/>
            <a:ext cx="4443283" cy="255488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vernon twp nj red tail lodge cree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5587" y="4379670"/>
            <a:ext cx="3250456" cy="223679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may contain: tex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1934" y="869287"/>
            <a:ext cx="2426053" cy="23099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wings rt 94 asian fu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1312" y="3031969"/>
            <a:ext cx="2632897" cy="15060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74880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B4C9-B377-4673-9BB5-0A30D73A4A52}"/>
              </a:ext>
            </a:extLst>
          </p:cNvPr>
          <p:cNvSpPr>
            <a:spLocks noGrp="1"/>
          </p:cNvSpPr>
          <p:nvPr>
            <p:ph type="title"/>
          </p:nvPr>
        </p:nvSpPr>
        <p:spPr>
          <a:xfrm>
            <a:off x="841829" y="304800"/>
            <a:ext cx="2728685" cy="1074057"/>
          </a:xfrm>
        </p:spPr>
        <p:txBody>
          <a:bodyPr>
            <a:normAutofit/>
          </a:bodyPr>
          <a:lstStyle/>
          <a:p>
            <a:r>
              <a:rPr lang="en-US" sz="4400" b="1" dirty="0">
                <a:solidFill>
                  <a:srgbClr val="FFFF00"/>
                </a:solidFill>
                <a:latin typeface="+mn-lt"/>
                <a:cs typeface="Times New Roman" panose="02020603050405020304" pitchFamily="18" charset="0"/>
              </a:rPr>
              <a:t>Vision</a:t>
            </a:r>
          </a:p>
        </p:txBody>
      </p:sp>
      <p:sp>
        <p:nvSpPr>
          <p:cNvPr id="3" name="Content Placeholder 2">
            <a:extLst>
              <a:ext uri="{FF2B5EF4-FFF2-40B4-BE49-F238E27FC236}">
                <a16:creationId xmlns:a16="http://schemas.microsoft.com/office/drawing/2014/main" id="{44BE6896-CDF5-48AF-B117-3CD0F6B00DDC}"/>
              </a:ext>
            </a:extLst>
          </p:cNvPr>
          <p:cNvSpPr>
            <a:spLocks noGrp="1"/>
          </p:cNvSpPr>
          <p:nvPr>
            <p:ph idx="1"/>
          </p:nvPr>
        </p:nvSpPr>
        <p:spPr>
          <a:xfrm>
            <a:off x="841829" y="1625599"/>
            <a:ext cx="10987314" cy="2873829"/>
          </a:xfrm>
        </p:spPr>
        <p:txBody>
          <a:bodyPr>
            <a:normAutofit fontScale="92500"/>
          </a:bodyPr>
          <a:lstStyle/>
          <a:p>
            <a:r>
              <a:rPr lang="en-US" sz="4400" b="1" dirty="0">
                <a:solidFill>
                  <a:srgbClr val="FFFF99"/>
                </a:solidFill>
                <a:cs typeface="Times New Roman" panose="02020603050405020304" pitchFamily="18" charset="0"/>
              </a:rPr>
              <a:t>Create a healthy and vibrant community </a:t>
            </a:r>
          </a:p>
          <a:p>
            <a:r>
              <a:rPr lang="en-US" sz="4400" b="1" dirty="0">
                <a:solidFill>
                  <a:srgbClr val="FFFF99"/>
                </a:solidFill>
                <a:cs typeface="Times New Roman" panose="02020603050405020304" pitchFamily="18" charset="0"/>
              </a:rPr>
              <a:t>New passive and active recreation activities.</a:t>
            </a:r>
          </a:p>
          <a:p>
            <a:r>
              <a:rPr lang="en-US" sz="4400" b="1" dirty="0">
                <a:solidFill>
                  <a:srgbClr val="FFFF99"/>
                </a:solidFill>
                <a:cs typeface="Times New Roman" panose="02020603050405020304" pitchFamily="18" charset="0"/>
              </a:rPr>
              <a:t>Economic Driver for vacant parcel development</a:t>
            </a:r>
            <a:r>
              <a:rPr lang="en-US" sz="4000" b="1" dirty="0">
                <a:solidFill>
                  <a:srgbClr val="FFFF99"/>
                </a:solidFill>
                <a:cs typeface="Times New Roman" panose="02020603050405020304" pitchFamily="18" charset="0"/>
              </a:rPr>
              <a:t>. </a:t>
            </a:r>
            <a:endParaRPr lang="en-US" b="1" dirty="0">
              <a:solidFill>
                <a:srgbClr val="FFFF99"/>
              </a:solidFill>
            </a:endParaRPr>
          </a:p>
        </p:txBody>
      </p:sp>
      <p:pic>
        <p:nvPicPr>
          <p:cNvPr id="4" name="Picture 3">
            <a:extLst>
              <a:ext uri="{FF2B5EF4-FFF2-40B4-BE49-F238E27FC236}">
                <a16:creationId xmlns:a16="http://schemas.microsoft.com/office/drawing/2014/main" id="{498F2A6D-D866-4DCD-B3C9-5518A3F9012A}"/>
              </a:ext>
            </a:extLst>
          </p:cNvPr>
          <p:cNvPicPr>
            <a:picLocks noChangeAspect="1"/>
          </p:cNvPicPr>
          <p:nvPr/>
        </p:nvPicPr>
        <p:blipFill>
          <a:blip r:embed="rId3"/>
          <a:stretch>
            <a:fillRect/>
          </a:stretch>
        </p:blipFill>
        <p:spPr>
          <a:xfrm>
            <a:off x="6720115" y="3809518"/>
            <a:ext cx="4383314" cy="271580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2481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685" y="159657"/>
            <a:ext cx="5239658" cy="1059543"/>
          </a:xfrm>
          <a:solidFill>
            <a:schemeClr val="accent5"/>
          </a:solidFill>
        </p:spPr>
        <p:txBody>
          <a:bodyPr/>
          <a:lstStyle/>
          <a:p>
            <a:r>
              <a:rPr lang="en-US" b="1" dirty="0">
                <a:solidFill>
                  <a:srgbClr val="002060"/>
                </a:solidFill>
                <a:cs typeface="Times New Roman" panose="02020603050405020304" pitchFamily="18" charset="0"/>
              </a:rPr>
              <a:t>Considerations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7309" y="159657"/>
            <a:ext cx="6328229" cy="6473372"/>
          </a:xfrm>
        </p:spPr>
      </p:pic>
      <p:sp>
        <p:nvSpPr>
          <p:cNvPr id="8" name="TextBox 7">
            <a:extLst>
              <a:ext uri="{FF2B5EF4-FFF2-40B4-BE49-F238E27FC236}">
                <a16:creationId xmlns:a16="http://schemas.microsoft.com/office/drawing/2014/main" id="{B66652F3-AE33-46F9-B8BB-510B0835D8EA}"/>
              </a:ext>
            </a:extLst>
          </p:cNvPr>
          <p:cNvSpPr txBox="1"/>
          <p:nvPr/>
        </p:nvSpPr>
        <p:spPr>
          <a:xfrm>
            <a:off x="197262" y="1831715"/>
            <a:ext cx="5375564" cy="4801314"/>
          </a:xfrm>
          <a:prstGeom prst="rect">
            <a:avLst/>
          </a:prstGeom>
          <a:noFill/>
        </p:spPr>
        <p:txBody>
          <a:bodyPr wrap="square" rtlCol="0">
            <a:spAutoFit/>
          </a:bodyPr>
          <a:lstStyle/>
          <a:p>
            <a:pPr marL="285750" indent="-285750">
              <a:buFont typeface="Arial" panose="020B0604020202020204" pitchFamily="34" charset="0"/>
              <a:buChar char="•"/>
            </a:pPr>
            <a:r>
              <a:rPr lang="en-US" sz="3600" dirty="0">
                <a:cs typeface="Times New Roman" panose="02020603050405020304" pitchFamily="18" charset="0"/>
              </a:rPr>
              <a:t>Economic Benefits</a:t>
            </a:r>
          </a:p>
          <a:p>
            <a:pPr marL="285750" indent="-285750">
              <a:buFont typeface="Arial" panose="020B0604020202020204" pitchFamily="34" charset="0"/>
              <a:buChar char="•"/>
            </a:pPr>
            <a:r>
              <a:rPr lang="en-US" sz="3600" dirty="0">
                <a:cs typeface="Times New Roman" panose="02020603050405020304" pitchFamily="18" charset="0"/>
              </a:rPr>
              <a:t>Master Plan</a:t>
            </a:r>
          </a:p>
          <a:p>
            <a:pPr marL="285750" indent="-285750">
              <a:buFont typeface="Arial" panose="020B0604020202020204" pitchFamily="34" charset="0"/>
              <a:buChar char="•"/>
            </a:pPr>
            <a:r>
              <a:rPr lang="en-US" sz="3600" dirty="0">
                <a:cs typeface="Times New Roman" panose="02020603050405020304" pitchFamily="18" charset="0"/>
              </a:rPr>
              <a:t>Community Activities &amp; Events</a:t>
            </a:r>
          </a:p>
          <a:p>
            <a:pPr marL="285750" indent="-285750">
              <a:buFont typeface="Arial" panose="020B0604020202020204" pitchFamily="34" charset="0"/>
              <a:buChar char="•"/>
            </a:pPr>
            <a:r>
              <a:rPr lang="en-US" sz="3600" dirty="0">
                <a:cs typeface="Times New Roman" panose="02020603050405020304" pitchFamily="18" charset="0"/>
              </a:rPr>
              <a:t>Construction Cost</a:t>
            </a:r>
          </a:p>
          <a:p>
            <a:pPr marL="285750" indent="-285750">
              <a:buFont typeface="Arial" panose="020B0604020202020204" pitchFamily="34" charset="0"/>
              <a:buChar char="•"/>
            </a:pPr>
            <a:r>
              <a:rPr lang="en-US" sz="3600" dirty="0">
                <a:cs typeface="Times New Roman" panose="02020603050405020304" pitchFamily="18" charset="0"/>
              </a:rPr>
              <a:t>Maintenance Cost</a:t>
            </a:r>
          </a:p>
          <a:p>
            <a:pPr marL="285750" indent="-285750">
              <a:buFont typeface="Arial" panose="020B0604020202020204" pitchFamily="34" charset="0"/>
              <a:buChar char="•"/>
            </a:pPr>
            <a:r>
              <a:rPr lang="en-US" sz="3600" dirty="0">
                <a:cs typeface="Times New Roman" panose="02020603050405020304" pitchFamily="18" charset="0"/>
              </a:rPr>
              <a:t>Insurance Cost</a:t>
            </a:r>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90057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AEA43E-B9E3-49BC-B5FC-E09D5066FC01}"/>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8" name="Picture 7">
            <a:extLst>
              <a:ext uri="{FF2B5EF4-FFF2-40B4-BE49-F238E27FC236}">
                <a16:creationId xmlns:a16="http://schemas.microsoft.com/office/drawing/2014/main" id="{5704DE4F-BF32-4CE6-8FD6-66A1FDB5A35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703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300C15-90E0-48E6-8497-9B82A18998A9}"/>
              </a:ext>
            </a:extLst>
          </p:cNvPr>
          <p:cNvPicPr>
            <a:picLocks noChangeAspect="1"/>
          </p:cNvPicPr>
          <p:nvPr/>
        </p:nvPicPr>
        <p:blipFill rotWithShape="1">
          <a:blip r:embed="rId3"/>
          <a:srcRect r="4097"/>
          <a:stretch/>
        </p:blipFill>
        <p:spPr>
          <a:xfrm>
            <a:off x="4533760" y="1835150"/>
            <a:ext cx="2718688" cy="3640427"/>
          </a:xfrm>
          <a:prstGeom prst="rect">
            <a:avLst/>
          </a:prstGeom>
        </p:spPr>
      </p:pic>
      <p:sp>
        <p:nvSpPr>
          <p:cNvPr id="4" name="Slide Number Placeholder 3">
            <a:extLst>
              <a:ext uri="{FF2B5EF4-FFF2-40B4-BE49-F238E27FC236}">
                <a16:creationId xmlns:a16="http://schemas.microsoft.com/office/drawing/2014/main" id="{83CAD5ED-A4EA-4739-981A-61DF9CFFE7E8}"/>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0" name="Picture 9">
            <a:extLst>
              <a:ext uri="{FF2B5EF4-FFF2-40B4-BE49-F238E27FC236}">
                <a16:creationId xmlns:a16="http://schemas.microsoft.com/office/drawing/2014/main" id="{7E917610-7F83-4995-837C-C54DD9F88B79}"/>
              </a:ext>
            </a:extLst>
          </p:cNvPr>
          <p:cNvPicPr>
            <a:picLocks noChangeAspect="1"/>
          </p:cNvPicPr>
          <p:nvPr/>
        </p:nvPicPr>
        <p:blipFill>
          <a:blip r:embed="rId4"/>
          <a:stretch>
            <a:fillRect/>
          </a:stretch>
        </p:blipFill>
        <p:spPr>
          <a:xfrm>
            <a:off x="7499537" y="306388"/>
            <a:ext cx="4514850" cy="3057525"/>
          </a:xfrm>
          <a:prstGeom prst="rect">
            <a:avLst/>
          </a:prstGeom>
        </p:spPr>
      </p:pic>
      <p:pic>
        <p:nvPicPr>
          <p:cNvPr id="12" name="Picture 11">
            <a:extLst>
              <a:ext uri="{FF2B5EF4-FFF2-40B4-BE49-F238E27FC236}">
                <a16:creationId xmlns:a16="http://schemas.microsoft.com/office/drawing/2014/main" id="{8B22DA30-2F42-4A54-B9E6-8CEA6D2E581F}"/>
              </a:ext>
            </a:extLst>
          </p:cNvPr>
          <p:cNvPicPr>
            <a:picLocks noChangeAspect="1"/>
          </p:cNvPicPr>
          <p:nvPr/>
        </p:nvPicPr>
        <p:blipFill>
          <a:blip r:embed="rId5"/>
          <a:stretch>
            <a:fillRect/>
          </a:stretch>
        </p:blipFill>
        <p:spPr>
          <a:xfrm>
            <a:off x="7499537" y="3289692"/>
            <a:ext cx="4514850" cy="3301608"/>
          </a:xfrm>
          <a:prstGeom prst="rect">
            <a:avLst/>
          </a:prstGeom>
        </p:spPr>
      </p:pic>
      <p:pic>
        <p:nvPicPr>
          <p:cNvPr id="16" name="Picture 15">
            <a:extLst>
              <a:ext uri="{FF2B5EF4-FFF2-40B4-BE49-F238E27FC236}">
                <a16:creationId xmlns:a16="http://schemas.microsoft.com/office/drawing/2014/main" id="{B7922E98-5C7A-46F5-86F8-C5BFC615415D}"/>
              </a:ext>
            </a:extLst>
          </p:cNvPr>
          <p:cNvPicPr>
            <a:picLocks noChangeAspect="1"/>
          </p:cNvPicPr>
          <p:nvPr/>
        </p:nvPicPr>
        <p:blipFill>
          <a:blip r:embed="rId6"/>
          <a:stretch>
            <a:fillRect/>
          </a:stretch>
        </p:blipFill>
        <p:spPr>
          <a:xfrm>
            <a:off x="101247" y="646470"/>
            <a:ext cx="4301544" cy="5434885"/>
          </a:xfrm>
          <a:prstGeom prst="rect">
            <a:avLst/>
          </a:prstGeom>
        </p:spPr>
      </p:pic>
    </p:spTree>
    <p:extLst>
      <p:ext uri="{BB962C8B-B14F-4D97-AF65-F5344CB8AC3E}">
        <p14:creationId xmlns:p14="http://schemas.microsoft.com/office/powerpoint/2010/main" val="298640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horzBrick">
          <a:fgClr>
            <a:srgbClr val="00206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EA5B-EA75-4773-9998-FE83BCB2A89B}"/>
              </a:ext>
            </a:extLst>
          </p:cNvPr>
          <p:cNvSpPr>
            <a:spLocks noGrp="1"/>
          </p:cNvSpPr>
          <p:nvPr>
            <p:ph type="title"/>
          </p:nvPr>
        </p:nvSpPr>
        <p:spPr/>
        <p:txBody>
          <a:bodyPr>
            <a:normAutofit/>
          </a:bodyPr>
          <a:lstStyle/>
          <a:p>
            <a:r>
              <a:rPr lang="en-US" sz="4800" dirty="0">
                <a:solidFill>
                  <a:schemeClr val="tx1"/>
                </a:solidFill>
                <a:cs typeface="Times New Roman" panose="02020603050405020304" pitchFamily="18" charset="0"/>
              </a:rPr>
              <a:t>Trail System – Key Economic Benefits</a:t>
            </a:r>
          </a:p>
        </p:txBody>
      </p:sp>
      <p:sp>
        <p:nvSpPr>
          <p:cNvPr id="3" name="Content Placeholder 2">
            <a:extLst>
              <a:ext uri="{FF2B5EF4-FFF2-40B4-BE49-F238E27FC236}">
                <a16:creationId xmlns:a16="http://schemas.microsoft.com/office/drawing/2014/main" id="{79242479-2550-4A49-B8AA-B66AD62E73FA}"/>
              </a:ext>
            </a:extLst>
          </p:cNvPr>
          <p:cNvSpPr>
            <a:spLocks noGrp="1"/>
          </p:cNvSpPr>
          <p:nvPr>
            <p:ph idx="1"/>
          </p:nvPr>
        </p:nvSpPr>
        <p:spPr>
          <a:xfrm>
            <a:off x="1061357" y="1383848"/>
            <a:ext cx="10292443" cy="4869873"/>
          </a:xfrm>
          <a:noFill/>
          <a:effectLst>
            <a:glow>
              <a:srgbClr val="FFC000"/>
            </a:glow>
          </a:effectLst>
        </p:spPr>
        <p:txBody>
          <a:bodyPr>
            <a:normAutofit lnSpcReduction="10000"/>
          </a:bodyPr>
          <a:lstStyle/>
          <a:p>
            <a:pPr algn="l">
              <a:lnSpc>
                <a:spcPct val="150000"/>
              </a:lnSpc>
              <a:buFont typeface="Arial" panose="020B0604020202020204" pitchFamily="34" charset="0"/>
              <a:buChar char="•"/>
            </a:pPr>
            <a:r>
              <a:rPr lang="en-US" dirty="0">
                <a:solidFill>
                  <a:schemeClr val="tx1"/>
                </a:solidFill>
                <a:cs typeface="Times New Roman" panose="02020603050405020304" pitchFamily="18" charset="0"/>
              </a:rPr>
              <a:t>I</a:t>
            </a:r>
            <a:r>
              <a:rPr lang="en-US" b="0" i="0" dirty="0">
                <a:solidFill>
                  <a:schemeClr val="tx1"/>
                </a:solidFill>
                <a:effectLst/>
                <a:cs typeface="Times New Roman" panose="02020603050405020304" pitchFamily="18" charset="0"/>
              </a:rPr>
              <a:t>ncrease value of adjacent properties</a:t>
            </a:r>
          </a:p>
          <a:p>
            <a:pPr>
              <a:lnSpc>
                <a:spcPct val="150000"/>
              </a:lnSpc>
            </a:pPr>
            <a:r>
              <a:rPr lang="en-US" b="0" i="0" dirty="0">
                <a:solidFill>
                  <a:schemeClr val="tx1"/>
                </a:solidFill>
                <a:effectLst/>
                <a:cs typeface="Times New Roman" panose="02020603050405020304" pitchFamily="18" charset="0"/>
              </a:rPr>
              <a:t>Communities along trails, often called trail towns, benefit from the influx of visitors going to eateries and other retail establishments</a:t>
            </a:r>
          </a:p>
          <a:p>
            <a:pPr>
              <a:lnSpc>
                <a:spcPct val="150000"/>
              </a:lnSpc>
            </a:pPr>
            <a:r>
              <a:rPr lang="en-US" b="0" i="0" dirty="0">
                <a:solidFill>
                  <a:schemeClr val="tx1"/>
                </a:solidFill>
                <a:effectLst/>
                <a:cs typeface="Times New Roman" panose="02020603050405020304" pitchFamily="18" charset="0"/>
              </a:rPr>
              <a:t>Trails make communities more attractive places to live. </a:t>
            </a:r>
          </a:p>
          <a:p>
            <a:pPr>
              <a:lnSpc>
                <a:spcPct val="150000"/>
              </a:lnSpc>
            </a:pPr>
            <a:r>
              <a:rPr lang="en-US" b="0" i="0" dirty="0">
                <a:solidFill>
                  <a:schemeClr val="tx1"/>
                </a:solidFill>
                <a:effectLst/>
                <a:cs typeface="Times New Roman" panose="02020603050405020304" pitchFamily="18" charset="0"/>
              </a:rPr>
              <a:t>Economic growth is well documented </a:t>
            </a:r>
          </a:p>
          <a:p>
            <a:pPr lvl="1">
              <a:lnSpc>
                <a:spcPct val="150000"/>
              </a:lnSpc>
            </a:pPr>
            <a:r>
              <a:rPr lang="en-US" sz="2800" dirty="0">
                <a:solidFill>
                  <a:schemeClr val="tx1"/>
                </a:solidFill>
                <a:cs typeface="Times New Roman" panose="02020603050405020304" pitchFamily="18" charset="0"/>
              </a:rPr>
              <a:t>Trail systems </a:t>
            </a:r>
            <a:r>
              <a:rPr lang="en-US" sz="2800" b="0" i="0" dirty="0">
                <a:solidFill>
                  <a:schemeClr val="tx1"/>
                </a:solidFill>
                <a:effectLst/>
                <a:cs typeface="Times New Roman" panose="02020603050405020304" pitchFamily="18" charset="0"/>
              </a:rPr>
              <a:t>att</a:t>
            </a:r>
            <a:r>
              <a:rPr lang="en-US" sz="2800" dirty="0">
                <a:solidFill>
                  <a:schemeClr val="tx1"/>
                </a:solidFill>
                <a:cs typeface="Times New Roman" panose="02020603050405020304" pitchFamily="18" charset="0"/>
              </a:rPr>
              <a:t>ract new businesses</a:t>
            </a:r>
          </a:p>
          <a:p>
            <a:pPr lvl="1">
              <a:lnSpc>
                <a:spcPct val="150000"/>
              </a:lnSpc>
            </a:pPr>
            <a:r>
              <a:rPr lang="en-US" sz="2800" b="0" i="0" dirty="0">
                <a:solidFill>
                  <a:schemeClr val="tx1"/>
                </a:solidFill>
                <a:effectLst/>
                <a:cs typeface="Times New Roman" panose="02020603050405020304" pitchFamily="18" charset="0"/>
              </a:rPr>
              <a:t>Provide new economic opportunities for existing businesses.</a:t>
            </a:r>
            <a:endParaRPr lang="en-US" sz="2800" b="0" i="0" dirty="0">
              <a:solidFill>
                <a:srgbClr val="333333"/>
              </a:solidFill>
              <a:effectLst/>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5A98B8C7-5DF1-4780-9A4E-CAF7F565F34A}"/>
              </a:ext>
            </a:extLst>
          </p:cNvPr>
          <p:cNvSpPr txBox="1"/>
          <p:nvPr/>
        </p:nvSpPr>
        <p:spPr>
          <a:xfrm>
            <a:off x="479612" y="6445282"/>
            <a:ext cx="3922816" cy="400110"/>
          </a:xfrm>
          <a:prstGeom prst="rect">
            <a:avLst/>
          </a:prstGeom>
          <a:noFill/>
        </p:spPr>
        <p:txBody>
          <a:bodyPr wrap="square" rtlCol="0">
            <a:spAutoFit/>
          </a:bodyPr>
          <a:lstStyle/>
          <a:p>
            <a:r>
              <a:rPr lang="en-US" sz="2000" dirty="0"/>
              <a:t>Source; Link : </a:t>
            </a:r>
            <a:r>
              <a:rPr lang="en-US" sz="2000" dirty="0">
                <a:hlinkClick r:id="rId3"/>
              </a:rPr>
              <a:t>We Conserve PA</a:t>
            </a:r>
            <a:endParaRPr lang="en-US" sz="20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18300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6C4D-AE60-4875-89B1-7151205B15E4}"/>
              </a:ext>
            </a:extLst>
          </p:cNvPr>
          <p:cNvSpPr>
            <a:spLocks noGrp="1"/>
          </p:cNvSpPr>
          <p:nvPr>
            <p:ph type="title"/>
          </p:nvPr>
        </p:nvSpPr>
        <p:spPr/>
        <p:txBody>
          <a:bodyPr>
            <a:normAutofit/>
          </a:bodyPr>
          <a:lstStyle/>
          <a:p>
            <a:r>
              <a:rPr lang="en-US" sz="4800" dirty="0"/>
              <a:t>Economic Benefit – </a:t>
            </a:r>
            <a:r>
              <a:rPr lang="en-US" sz="2000" dirty="0"/>
              <a:t>(cont-2)</a:t>
            </a:r>
            <a:br>
              <a:rPr lang="en-US" sz="2000" dirty="0"/>
            </a:br>
            <a:r>
              <a:rPr lang="en-US" sz="3200" dirty="0"/>
              <a:t>Studies show</a:t>
            </a:r>
            <a:endParaRPr lang="en-US" sz="2000" dirty="0"/>
          </a:p>
        </p:txBody>
      </p:sp>
      <p:sp>
        <p:nvSpPr>
          <p:cNvPr id="3" name="Content Placeholder 2">
            <a:extLst>
              <a:ext uri="{FF2B5EF4-FFF2-40B4-BE49-F238E27FC236}">
                <a16:creationId xmlns:a16="http://schemas.microsoft.com/office/drawing/2014/main" id="{6796F3A1-EA90-45A4-AD85-26B52A173DFD}"/>
              </a:ext>
            </a:extLst>
          </p:cNvPr>
          <p:cNvSpPr>
            <a:spLocks noGrp="1"/>
          </p:cNvSpPr>
          <p:nvPr>
            <p:ph idx="1"/>
          </p:nvPr>
        </p:nvSpPr>
        <p:spPr/>
        <p:txBody>
          <a:bodyPr>
            <a:normAutofit fontScale="77500" lnSpcReduction="20000"/>
          </a:bodyPr>
          <a:lstStyle/>
          <a:p>
            <a:r>
              <a:rPr lang="en-US" sz="3600" dirty="0">
                <a:solidFill>
                  <a:schemeClr val="tx1"/>
                </a:solidFill>
              </a:rPr>
              <a:t>Boost spending at local businesses</a:t>
            </a:r>
          </a:p>
          <a:p>
            <a:r>
              <a:rPr lang="en-US" sz="3600" dirty="0">
                <a:solidFill>
                  <a:schemeClr val="tx1"/>
                </a:solidFill>
              </a:rPr>
              <a:t>R</a:t>
            </a:r>
            <a:r>
              <a:rPr lang="en-US" sz="3600" b="0" i="0" dirty="0">
                <a:solidFill>
                  <a:schemeClr val="tx1"/>
                </a:solidFill>
                <a:effectLst/>
              </a:rPr>
              <a:t>evitalize depressed areas, creating a demand for space in what were once vacant land/buildings.</a:t>
            </a:r>
          </a:p>
          <a:p>
            <a:pPr algn="l">
              <a:buFont typeface="Arial" panose="020B0604020202020204" pitchFamily="34" charset="0"/>
              <a:buChar char="•"/>
            </a:pPr>
            <a:r>
              <a:rPr lang="en-US" sz="3600" dirty="0">
                <a:solidFill>
                  <a:schemeClr val="tx1"/>
                </a:solidFill>
              </a:rPr>
              <a:t>P</a:t>
            </a:r>
            <a:r>
              <a:rPr lang="en-US" sz="3600" b="0" i="0" dirty="0">
                <a:solidFill>
                  <a:schemeClr val="tx1"/>
                </a:solidFill>
                <a:effectLst/>
              </a:rPr>
              <a:t>rovide low or no-cost recreation to families with low costs relative to other recreational services that could be provided by government.</a:t>
            </a:r>
          </a:p>
          <a:p>
            <a:pPr algn="l">
              <a:buFont typeface="Arial" panose="020B0604020202020204" pitchFamily="34" charset="0"/>
              <a:buChar char="•"/>
            </a:pPr>
            <a:r>
              <a:rPr lang="en-US" sz="3600" dirty="0">
                <a:solidFill>
                  <a:schemeClr val="tx1"/>
                </a:solidFill>
              </a:rPr>
              <a:t>I</a:t>
            </a:r>
            <a:r>
              <a:rPr lang="en-US" sz="3600" b="0" i="0" dirty="0">
                <a:solidFill>
                  <a:schemeClr val="tx1"/>
                </a:solidFill>
                <a:effectLst/>
              </a:rPr>
              <a:t>ncrease tax revenues in the communities in which they are located.</a:t>
            </a:r>
          </a:p>
          <a:p>
            <a:pPr algn="l">
              <a:buFont typeface="Arial" panose="020B0604020202020204" pitchFamily="34" charset="0"/>
              <a:buChar char="•"/>
            </a:pPr>
            <a:r>
              <a:rPr lang="en-US" sz="3600" b="0" i="0" dirty="0">
                <a:solidFill>
                  <a:schemeClr val="tx1"/>
                </a:solidFill>
                <a:effectLst/>
              </a:rPr>
              <a:t>These benefits represent a huge economic return on the money invested into trail projects. The costs of land acquisition for trails, trail construction and maintenance are far outweighed by the economic benefits generated by trails</a:t>
            </a:r>
          </a:p>
          <a:p>
            <a:endParaRPr lang="en-US" b="0" i="0" dirty="0">
              <a:solidFill>
                <a:schemeClr val="tx1"/>
              </a:solidFill>
              <a:effectLst/>
              <a:latin typeface="ProximaNova-Regular"/>
            </a:endParaRPr>
          </a:p>
          <a:p>
            <a:endParaRPr lang="en-US" dirty="0"/>
          </a:p>
        </p:txBody>
      </p:sp>
      <p:sp>
        <p:nvSpPr>
          <p:cNvPr id="4" name="Slide Number Placeholder 3">
            <a:extLst>
              <a:ext uri="{FF2B5EF4-FFF2-40B4-BE49-F238E27FC236}">
                <a16:creationId xmlns:a16="http://schemas.microsoft.com/office/drawing/2014/main" id="{36D46D1C-3397-4029-A3B5-D655502B336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extBox 4">
            <a:extLst>
              <a:ext uri="{FF2B5EF4-FFF2-40B4-BE49-F238E27FC236}">
                <a16:creationId xmlns:a16="http://schemas.microsoft.com/office/drawing/2014/main" id="{3D8A3D53-8904-4E8B-9641-3914E36E71DD}"/>
              </a:ext>
            </a:extLst>
          </p:cNvPr>
          <p:cNvSpPr txBox="1"/>
          <p:nvPr/>
        </p:nvSpPr>
        <p:spPr>
          <a:xfrm>
            <a:off x="307285" y="6352143"/>
            <a:ext cx="5920403" cy="276999"/>
          </a:xfrm>
          <a:prstGeom prst="rect">
            <a:avLst/>
          </a:prstGeom>
          <a:noFill/>
        </p:spPr>
        <p:txBody>
          <a:bodyPr wrap="none" rtlCol="0">
            <a:spAutoFit/>
          </a:bodyPr>
          <a:lstStyle/>
          <a:p>
            <a:r>
              <a:rPr lang="en-US" sz="1200" dirty="0"/>
              <a:t>Resource ; https://conservationtools.org/guides/97-economic-benefits-of-trails#heading_2</a:t>
            </a:r>
          </a:p>
        </p:txBody>
      </p:sp>
    </p:spTree>
    <p:extLst>
      <p:ext uri="{BB962C8B-B14F-4D97-AF65-F5344CB8AC3E}">
        <p14:creationId xmlns:p14="http://schemas.microsoft.com/office/powerpoint/2010/main" val="21650645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40608</TotalTime>
  <Words>3541</Words>
  <Application>Microsoft Office PowerPoint</Application>
  <PresentationFormat>Widescreen</PresentationFormat>
  <Paragraphs>383</Paragraphs>
  <Slides>29</Slides>
  <Notes>29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Corbel</vt:lpstr>
      <vt:lpstr>ProximaNova-Bold</vt:lpstr>
      <vt:lpstr>ProximaNova-Regular</vt:lpstr>
      <vt:lpstr>Times New Roman</vt:lpstr>
      <vt:lpstr>Depth</vt:lpstr>
      <vt:lpstr>PowerPoint Presentation</vt:lpstr>
      <vt:lpstr>WHY?</vt:lpstr>
      <vt:lpstr>Connect People with Local Businesses</vt:lpstr>
      <vt:lpstr>Vision</vt:lpstr>
      <vt:lpstr>Considerations</vt:lpstr>
      <vt:lpstr>PowerPoint Presentation</vt:lpstr>
      <vt:lpstr>PowerPoint Presentation</vt:lpstr>
      <vt:lpstr>Trail System – Key Economic Benefits</vt:lpstr>
      <vt:lpstr>Economic Benefit – (cont-2) Studies show</vt:lpstr>
      <vt:lpstr>Economic Benefit – Local Businesses (cont. -3)</vt:lpstr>
      <vt:lpstr>Economic Benefit – Town revenues Projected </vt:lpstr>
      <vt:lpstr>Economic Benefit – Town revenues Projected (Continue)</vt:lpstr>
      <vt:lpstr>Trail System – Key Economic Benefits</vt:lpstr>
      <vt:lpstr>  Open Space Trust Fund  </vt:lpstr>
      <vt:lpstr>Estimated Cost for Project Construction</vt:lpstr>
      <vt:lpstr>Other Cost for Project Construction</vt:lpstr>
      <vt:lpstr>Total Cost of Full Project</vt:lpstr>
      <vt:lpstr>How will this be financed?</vt:lpstr>
      <vt:lpstr> Why Finance? </vt:lpstr>
      <vt:lpstr>Total Project: $1,189,000 ($29,000 down payment+Open Space Funds); BAN total approx. $580,000 w/projected useful life = 15 yrs.</vt:lpstr>
      <vt:lpstr>Potential Revenue streams for local businesses and potential ratable growth</vt:lpstr>
      <vt:lpstr>Payback calculations not established (Small amount considered in the first year) </vt:lpstr>
      <vt:lpstr>Why do this?</vt:lpstr>
      <vt:lpstr>What if we do nothing?</vt:lpstr>
      <vt:lpstr>Concerns</vt:lpstr>
      <vt:lpstr>Future Vision</vt:lpstr>
      <vt:lpstr>Additional Sources</vt:lpstr>
      <vt:lpstr>Bicycle Pump Track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Shortway</dc:creator>
  <cp:lastModifiedBy>Andrew Pitsker</cp:lastModifiedBy>
  <cp:revision>358</cp:revision>
  <cp:lastPrinted>2021-06-10T14:57:53Z</cp:lastPrinted>
  <dcterms:created xsi:type="dcterms:W3CDTF">2019-01-24T22:01:38Z</dcterms:created>
  <dcterms:modified xsi:type="dcterms:W3CDTF">2021-06-10T17:58:50Z</dcterms:modified>
</cp:coreProperties>
</file>